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4" r:id="rId7"/>
    <p:sldId id="271" r:id="rId8"/>
    <p:sldId id="274" r:id="rId9"/>
    <p:sldId id="281" r:id="rId10"/>
    <p:sldId id="288" r:id="rId11"/>
    <p:sldId id="287" r:id="rId12"/>
    <p:sldId id="272" r:id="rId13"/>
    <p:sldId id="283" r:id="rId14"/>
    <p:sldId id="284" r:id="rId15"/>
    <p:sldId id="285" r:id="rId16"/>
    <p:sldId id="275" r:id="rId17"/>
    <p:sldId id="261" r:id="rId18"/>
    <p:sldId id="263" r:id="rId19"/>
    <p:sldId id="262" r:id="rId20"/>
    <p:sldId id="279" r:id="rId21"/>
    <p:sldId id="265" r:id="rId22"/>
    <p:sldId id="273" r:id="rId23"/>
    <p:sldId id="278" r:id="rId24"/>
    <p:sldId id="277" r:id="rId25"/>
    <p:sldId id="280" r:id="rId26"/>
    <p:sldId id="282" r:id="rId27"/>
    <p:sldId id="28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2E2D8-9948-4FAD-9028-0D7E27C4A541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8947-6071-474B-8FF9-97CC1DCD3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07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2E2D8-9948-4FAD-9028-0D7E27C4A541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8947-6071-474B-8FF9-97CC1DCD3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2E2D8-9948-4FAD-9028-0D7E27C4A541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8947-6071-474B-8FF9-97CC1DCD3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8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2E2D8-9948-4FAD-9028-0D7E27C4A541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8947-6071-474B-8FF9-97CC1DCD3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52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2E2D8-9948-4FAD-9028-0D7E27C4A541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8947-6071-474B-8FF9-97CC1DCD3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6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2E2D8-9948-4FAD-9028-0D7E27C4A541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8947-6071-474B-8FF9-97CC1DCD3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29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2E2D8-9948-4FAD-9028-0D7E27C4A541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8947-6071-474B-8FF9-97CC1DCD3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15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2E2D8-9948-4FAD-9028-0D7E27C4A541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8947-6071-474B-8FF9-97CC1DCD3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2E2D8-9948-4FAD-9028-0D7E27C4A541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8947-6071-474B-8FF9-97CC1DCD3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90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2E2D8-9948-4FAD-9028-0D7E27C4A541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8947-6071-474B-8FF9-97CC1DCD3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3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2E2D8-9948-4FAD-9028-0D7E27C4A541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8947-6071-474B-8FF9-97CC1DCD3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09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2E2D8-9948-4FAD-9028-0D7E27C4A541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48947-6071-474B-8FF9-97CC1DCD3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2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Preliminary</a:t>
            </a:r>
            <a:br>
              <a:rPr lang="en-US" dirty="0"/>
            </a:br>
            <a:r>
              <a:rPr lang="en-US" dirty="0"/>
              <a:t>Baseline</a:t>
            </a:r>
            <a:br>
              <a:rPr lang="en-US" dirty="0"/>
            </a:br>
            <a:r>
              <a:rPr lang="en-US" dirty="0"/>
              <a:t>420 MHZ Celestial</a:t>
            </a:r>
            <a:br>
              <a:rPr lang="en-US" dirty="0"/>
            </a:br>
            <a:r>
              <a:rPr lang="en-US" dirty="0"/>
              <a:t>Drift Scan Survey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December 2016</a:t>
            </a:r>
          </a:p>
          <a:p>
            <a:endParaRPr lang="en-US" dirty="0"/>
          </a:p>
          <a:p>
            <a:r>
              <a:rPr lang="en-US" dirty="0"/>
              <a:t>Dr. Rich Russel</a:t>
            </a:r>
          </a:p>
          <a:p>
            <a:r>
              <a:rPr lang="en-US" dirty="0"/>
              <a:t>Deep Space Exploration Society</a:t>
            </a:r>
          </a:p>
        </p:txBody>
      </p:sp>
    </p:spTree>
    <p:extLst>
      <p:ext uri="{BB962C8B-B14F-4D97-AF65-F5344CB8AC3E}">
        <p14:creationId xmlns:p14="http://schemas.microsoft.com/office/powerpoint/2010/main" val="1346150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Summary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8909" r="21888" b="34974"/>
          <a:stretch/>
        </p:blipFill>
        <p:spPr>
          <a:xfrm>
            <a:off x="627463" y="1936873"/>
            <a:ext cx="10937073" cy="347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11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27241"/>
            <a:ext cx="10515600" cy="1325563"/>
          </a:xfrm>
        </p:spPr>
        <p:txBody>
          <a:bodyPr/>
          <a:lstStyle/>
          <a:p>
            <a:r>
              <a:rPr lang="en-US" dirty="0"/>
              <a:t>Results Plotted Against Known Sources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593" t="22718" r="8059" b="16859"/>
          <a:stretch/>
        </p:blipFill>
        <p:spPr>
          <a:xfrm>
            <a:off x="355747" y="1198322"/>
            <a:ext cx="11480506" cy="48404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 flipH="1">
            <a:off x="5063782" y="5854143"/>
            <a:ext cx="227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Right Ascension</a:t>
            </a:r>
          </a:p>
        </p:txBody>
      </p:sp>
      <p:sp>
        <p:nvSpPr>
          <p:cNvPr id="6" name="TextBox 5"/>
          <p:cNvSpPr txBox="1"/>
          <p:nvPr/>
        </p:nvSpPr>
        <p:spPr>
          <a:xfrm rot="16200000" flipH="1">
            <a:off x="-781978" y="2889935"/>
            <a:ext cx="227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Declination</a:t>
            </a:r>
          </a:p>
        </p:txBody>
      </p:sp>
    </p:spTree>
    <p:extLst>
      <p:ext uri="{BB962C8B-B14F-4D97-AF65-F5344CB8AC3E}">
        <p14:creationId xmlns:p14="http://schemas.microsoft.com/office/powerpoint/2010/main" val="2646776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Procedure works well</a:t>
            </a:r>
          </a:p>
          <a:p>
            <a:r>
              <a:rPr lang="en-US" dirty="0"/>
              <a:t>Improve antenna system </a:t>
            </a:r>
          </a:p>
          <a:p>
            <a:pPr lvl="1"/>
            <a:r>
              <a:rPr lang="en-US" dirty="0"/>
              <a:t>Preamp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antenna (interferometer)</a:t>
            </a:r>
          </a:p>
          <a:p>
            <a:pPr lvl="1"/>
            <a:r>
              <a:rPr lang="en-US" dirty="0"/>
              <a:t>Calibrate with noise source</a:t>
            </a:r>
          </a:p>
          <a:p>
            <a:pPr lvl="1"/>
            <a:r>
              <a:rPr lang="en-US" dirty="0"/>
              <a:t>Calibrate pointing accuracy</a:t>
            </a:r>
          </a:p>
          <a:p>
            <a:pPr lvl="1"/>
            <a:r>
              <a:rPr lang="en-US" dirty="0"/>
              <a:t>Tune antenna to 420 MHz</a:t>
            </a:r>
          </a:p>
          <a:p>
            <a:r>
              <a:rPr lang="en-US" dirty="0"/>
              <a:t>Get more detailed star charts for radio astronomy</a:t>
            </a:r>
          </a:p>
        </p:txBody>
      </p:sp>
    </p:spTree>
    <p:extLst>
      <p:ext uri="{BB962C8B-B14F-4D97-AF65-F5344CB8AC3E}">
        <p14:creationId xmlns:p14="http://schemas.microsoft.com/office/powerpoint/2010/main" val="1274747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60" y="1241859"/>
            <a:ext cx="10058400" cy="5246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Antenna </a:t>
            </a:r>
            <a:r>
              <a:rPr lang="en-US" dirty="0" err="1"/>
              <a:t>beamwidth</a:t>
            </a:r>
            <a:r>
              <a:rPr lang="en-US" dirty="0"/>
              <a:t> analysis (Sun) 420 MHz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4836" y="6488668"/>
            <a:ext cx="2370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LMST (Right Ascension)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83169" y="3328934"/>
            <a:ext cx="433753" cy="922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8487508" y="3130062"/>
            <a:ext cx="328246" cy="1121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54922" y="2682603"/>
            <a:ext cx="1090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Sun in view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87154" y="2289126"/>
            <a:ext cx="1090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Sun out of view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43752" y="2682603"/>
            <a:ext cx="1090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 signal (antenna </a:t>
            </a:r>
          </a:p>
        </p:txBody>
      </p:sp>
    </p:spTree>
    <p:extLst>
      <p:ext uri="{BB962C8B-B14F-4D97-AF65-F5344CB8AC3E}">
        <p14:creationId xmlns:p14="http://schemas.microsoft.com/office/powerpoint/2010/main" val="1587213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Antenna </a:t>
            </a:r>
            <a:r>
              <a:rPr lang="en-US" dirty="0" err="1"/>
              <a:t>Beamwidth</a:t>
            </a:r>
            <a:r>
              <a:rPr lang="en-US" dirty="0"/>
              <a:t>– 420 MHz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Start time: 14.97</a:t>
            </a:r>
          </a:p>
          <a:p>
            <a:r>
              <a:rPr lang="en-US" sz="1800" dirty="0"/>
              <a:t>Full signal time: 15.73</a:t>
            </a:r>
          </a:p>
          <a:p>
            <a:r>
              <a:rPr lang="en-US" sz="1800" dirty="0"/>
              <a:t>Delta time: 0.76 </a:t>
            </a:r>
            <a:r>
              <a:rPr lang="en-US" sz="1800" dirty="0" err="1"/>
              <a:t>hrs</a:t>
            </a:r>
            <a:r>
              <a:rPr lang="en-US" sz="1800" dirty="0"/>
              <a:t> = 45.6 min</a:t>
            </a:r>
          </a:p>
          <a:p>
            <a:r>
              <a:rPr lang="en-US" sz="1800" dirty="0"/>
              <a:t>Degrees: 1deg/4min Earth rotation</a:t>
            </a:r>
          </a:p>
          <a:p>
            <a:endParaRPr lang="en-US" sz="1800" dirty="0"/>
          </a:p>
          <a:p>
            <a:r>
              <a:rPr lang="en-US" sz="1800" dirty="0"/>
              <a:t>Degrees of </a:t>
            </a:r>
            <a:r>
              <a:rPr lang="en-US" sz="1800" dirty="0" err="1"/>
              <a:t>beamwidth</a:t>
            </a:r>
            <a:r>
              <a:rPr lang="en-US" sz="1800" dirty="0"/>
              <a:t>: (45.6 min)(1deg/4min)=</a:t>
            </a:r>
            <a:r>
              <a:rPr lang="en-US" sz="2400" b="1" dirty="0"/>
              <a:t>11.4 degrees </a:t>
            </a:r>
            <a:r>
              <a:rPr lang="en-US" sz="2400" b="1" dirty="0" err="1"/>
              <a:t>beamwidth</a:t>
            </a:r>
            <a:r>
              <a:rPr lang="en-US" sz="2400" b="1" dirty="0"/>
              <a:t> at 420 MHz</a:t>
            </a:r>
          </a:p>
          <a:p>
            <a:pPr lvl="1"/>
            <a:r>
              <a:rPr lang="en-US" sz="2000" b="1" dirty="0"/>
              <a:t>Follow on observations will be made to refine estimate </a:t>
            </a:r>
          </a:p>
          <a:p>
            <a:r>
              <a:rPr lang="en-US" sz="1800" dirty="0"/>
              <a:t>Antenna details: </a:t>
            </a:r>
            <a:r>
              <a:rPr lang="en-US" sz="1800" dirty="0" err="1"/>
              <a:t>Hy</a:t>
            </a:r>
            <a:r>
              <a:rPr lang="en-US" sz="1800" dirty="0"/>
              <a:t>-Gain Oscar Link Yagi antenna</a:t>
            </a:r>
          </a:p>
          <a:p>
            <a:pPr lvl="1"/>
            <a:r>
              <a:rPr lang="en-US" sz="1600" dirty="0"/>
              <a:t>UB-7030SAT (www.hy-gain.com)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262152"/>
              </p:ext>
            </p:extLst>
          </p:nvPr>
        </p:nvGraphicFramePr>
        <p:xfrm>
          <a:off x="1035539" y="5263661"/>
          <a:ext cx="9397999" cy="1469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338">
                  <a:extLst>
                    <a:ext uri="{9D8B030D-6E8A-4147-A177-3AD203B41FA5}">
                      <a16:colId xmlns:a16="http://schemas.microsoft.com/office/drawing/2014/main" val="1524662870"/>
                    </a:ext>
                  </a:extLst>
                </a:gridCol>
                <a:gridCol w="1406769">
                  <a:extLst>
                    <a:ext uri="{9D8B030D-6E8A-4147-A177-3AD203B41FA5}">
                      <a16:colId xmlns:a16="http://schemas.microsoft.com/office/drawing/2014/main" val="856220249"/>
                    </a:ext>
                  </a:extLst>
                </a:gridCol>
                <a:gridCol w="885745">
                  <a:extLst>
                    <a:ext uri="{9D8B030D-6E8A-4147-A177-3AD203B41FA5}">
                      <a16:colId xmlns:a16="http://schemas.microsoft.com/office/drawing/2014/main" val="987451714"/>
                    </a:ext>
                  </a:extLst>
                </a:gridCol>
                <a:gridCol w="872717">
                  <a:extLst>
                    <a:ext uri="{9D8B030D-6E8A-4147-A177-3AD203B41FA5}">
                      <a16:colId xmlns:a16="http://schemas.microsoft.com/office/drawing/2014/main" val="2523517375"/>
                    </a:ext>
                  </a:extLst>
                </a:gridCol>
                <a:gridCol w="1090246">
                  <a:extLst>
                    <a:ext uri="{9D8B030D-6E8A-4147-A177-3AD203B41FA5}">
                      <a16:colId xmlns:a16="http://schemas.microsoft.com/office/drawing/2014/main" val="651597268"/>
                    </a:ext>
                  </a:extLst>
                </a:gridCol>
                <a:gridCol w="1078523">
                  <a:extLst>
                    <a:ext uri="{9D8B030D-6E8A-4147-A177-3AD203B41FA5}">
                      <a16:colId xmlns:a16="http://schemas.microsoft.com/office/drawing/2014/main" val="224073054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333567039"/>
                    </a:ext>
                  </a:extLst>
                </a:gridCol>
                <a:gridCol w="1008184">
                  <a:extLst>
                    <a:ext uri="{9D8B030D-6E8A-4147-A177-3AD203B41FA5}">
                      <a16:colId xmlns:a16="http://schemas.microsoft.com/office/drawing/2014/main" val="1471403789"/>
                    </a:ext>
                  </a:extLst>
                </a:gridCol>
                <a:gridCol w="902677">
                  <a:extLst>
                    <a:ext uri="{9D8B030D-6E8A-4147-A177-3AD203B41FA5}">
                      <a16:colId xmlns:a16="http://schemas.microsoft.com/office/drawing/2014/main" val="1089547893"/>
                    </a:ext>
                  </a:extLst>
                </a:gridCol>
              </a:tblGrid>
              <a:tr h="621324">
                <a:tc>
                  <a:txBody>
                    <a:bodyPr/>
                    <a:lstStyle/>
                    <a:p>
                      <a:r>
                        <a:rPr lang="en-US" sz="1400" dirty="0"/>
                        <a:t>Model#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Frequency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F/B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Gain dBi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Power 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# 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550725"/>
                  </a:ext>
                </a:extLst>
              </a:tr>
              <a:tr h="459796">
                <a:tc>
                  <a:txBody>
                    <a:bodyPr/>
                    <a:lstStyle/>
                    <a:p>
                      <a:r>
                        <a:rPr lang="en-US" sz="1400" dirty="0"/>
                        <a:t>UB-7030SAT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432-438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25 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16.2 dBi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200W</a:t>
                      </a:r>
                      <a:r>
                        <a:rPr lang="en-US" sz="1400" baseline="0" dirty="0"/>
                        <a:t> PEP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134 inches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0.7 </a:t>
                      </a:r>
                      <a:r>
                        <a:rPr lang="en-US" sz="1400" dirty="0" err="1"/>
                        <a:t>sq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ft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 </a:t>
                      </a:r>
                      <a:r>
                        <a:rPr lang="en-US" sz="1400" dirty="0" err="1"/>
                        <a:t>lbs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513442"/>
                  </a:ext>
                </a:extLst>
              </a:tr>
              <a:tr h="38880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69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401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Upgrade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Align antenna pointing to Polaris – use laser pointer</a:t>
            </a:r>
          </a:p>
          <a:p>
            <a:r>
              <a:rPr lang="en-US" dirty="0"/>
              <a:t>Use center frequency of the antenna spec (435 MHz)</a:t>
            </a:r>
          </a:p>
          <a:p>
            <a:r>
              <a:rPr lang="en-US" dirty="0"/>
              <a:t>Add mast mount preamplifier (Mirage Model KP-2/440 MHz) </a:t>
            </a:r>
            <a:r>
              <a:rPr lang="en-US"/>
              <a:t>(mirageamp.com)</a:t>
            </a:r>
            <a:endParaRPr lang="en-US" dirty="0"/>
          </a:p>
          <a:p>
            <a:pPr lvl="1"/>
            <a:r>
              <a:rPr lang="en-US" dirty="0"/>
              <a:t>Frequency: 430-450 MHz, Gain: 15 dB to 25 dB, Noise: less than 1 dB</a:t>
            </a:r>
          </a:p>
        </p:txBody>
      </p:sp>
    </p:spTree>
    <p:extLst>
      <p:ext uri="{BB962C8B-B14F-4D97-AF65-F5344CB8AC3E}">
        <p14:creationId xmlns:p14="http://schemas.microsoft.com/office/powerpoint/2010/main" val="1572273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47161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68.5 Declination – 420 MHz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9846" y="6488668"/>
            <a:ext cx="2370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LMST (Right Ascension)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41859"/>
            <a:ext cx="10058400" cy="524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02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58.5 Declination – 420 MHz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10675" y="6488668"/>
            <a:ext cx="2370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LMST (Right Ascension)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41859"/>
            <a:ext cx="10058400" cy="524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67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48.5 Declination – 420 MHz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1878" y="6488668"/>
            <a:ext cx="2370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LMST (Right Ascension)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41859"/>
            <a:ext cx="10058400" cy="524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22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Drift Scan at 420 MHz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54150"/>
            <a:ext cx="10515600" cy="4351338"/>
          </a:xfrm>
        </p:spPr>
        <p:txBody>
          <a:bodyPr>
            <a:normAutofit fontScale="40000" lnSpcReduction="20000"/>
          </a:bodyPr>
          <a:lstStyle/>
          <a:p>
            <a:r>
              <a:rPr lang="en-US" dirty="0" err="1"/>
              <a:t>Skypipe</a:t>
            </a:r>
            <a:r>
              <a:rPr lang="en-US" dirty="0"/>
              <a:t> can plot using LMST</a:t>
            </a:r>
          </a:p>
          <a:p>
            <a:r>
              <a:rPr lang="en-US" dirty="0"/>
              <a:t>420 MHz is lowest UHF frequency the TS2000 can receive</a:t>
            </a:r>
          </a:p>
          <a:p>
            <a:r>
              <a:rPr lang="en-US" dirty="0"/>
              <a:t>13 element circularly polarized beam antenna on </a:t>
            </a:r>
            <a:r>
              <a:rPr lang="en-US" dirty="0" err="1"/>
              <a:t>Az</a:t>
            </a:r>
            <a:r>
              <a:rPr lang="en-US" dirty="0"/>
              <a:t>-El mount</a:t>
            </a:r>
          </a:p>
          <a:p>
            <a:r>
              <a:rPr lang="en-US" dirty="0"/>
              <a:t>Star Charts used to determine antenna pointing on celestial sphere</a:t>
            </a:r>
          </a:p>
          <a:p>
            <a:r>
              <a:rPr lang="en-US" dirty="0"/>
              <a:t>420 MHz is associated with cosmic ray particles in which the electrons emit synchrotron radiation as they spiral along the galactic magnetic field lines, part of the  Interstellar Medium (ISM)</a:t>
            </a:r>
          </a:p>
          <a:p>
            <a:r>
              <a:rPr lang="en-US" dirty="0"/>
              <a:t>Note: 1</a:t>
            </a:r>
            <a:r>
              <a:rPr lang="en-US" baseline="30000" dirty="0"/>
              <a:t>st</a:t>
            </a:r>
            <a:r>
              <a:rPr lang="en-US" dirty="0"/>
              <a:t> try at the survey – use to compare with follow-on surveys</a:t>
            </a:r>
          </a:p>
          <a:p>
            <a:endParaRPr lang="en-US" dirty="0"/>
          </a:p>
          <a:p>
            <a:r>
              <a:rPr lang="en-US" dirty="0"/>
              <a:t>Observatory</a:t>
            </a:r>
          </a:p>
          <a:p>
            <a:pPr lvl="1"/>
            <a:r>
              <a:rPr lang="en-US" dirty="0"/>
              <a:t>Colorado Springs, CO</a:t>
            </a:r>
          </a:p>
          <a:p>
            <a:pPr lvl="1"/>
            <a:r>
              <a:rPr lang="en-US" dirty="0"/>
              <a:t>6-11 December 2016</a:t>
            </a:r>
          </a:p>
          <a:p>
            <a:pPr lvl="1"/>
            <a:r>
              <a:rPr lang="en-US" dirty="0"/>
              <a:t>TS 2000 Transceiver (420 MHz CW)</a:t>
            </a:r>
          </a:p>
          <a:p>
            <a:pPr lvl="1"/>
            <a:r>
              <a:rPr lang="en-US" dirty="0"/>
              <a:t>Radio </a:t>
            </a:r>
            <a:r>
              <a:rPr lang="en-US" dirty="0" err="1"/>
              <a:t>Skypipe</a:t>
            </a:r>
            <a:r>
              <a:rPr lang="en-US" dirty="0"/>
              <a:t> recorder</a:t>
            </a:r>
          </a:p>
          <a:p>
            <a:pPr lvl="1"/>
            <a:r>
              <a:rPr lang="en-US" dirty="0"/>
              <a:t>Antenna (UHF 13 element circularly polarized) on </a:t>
            </a:r>
            <a:r>
              <a:rPr lang="en-US" dirty="0" err="1"/>
              <a:t>Az</a:t>
            </a:r>
            <a:r>
              <a:rPr lang="en-US" dirty="0"/>
              <a:t>-El Mount</a:t>
            </a:r>
          </a:p>
          <a:p>
            <a:endParaRPr lang="en-US" dirty="0"/>
          </a:p>
          <a:p>
            <a:r>
              <a:rPr lang="en-US" dirty="0"/>
              <a:t>Procedure</a:t>
            </a:r>
          </a:p>
          <a:p>
            <a:pPr lvl="1"/>
            <a:r>
              <a:rPr lang="en-US" dirty="0"/>
              <a:t>Antenna pointed south (meridian) and changed in elevation to achieve declination goal</a:t>
            </a:r>
          </a:p>
          <a:p>
            <a:pPr lvl="1"/>
            <a:r>
              <a:rPr lang="en-US" dirty="0"/>
              <a:t>TS 2000 tuned to 420 MHz</a:t>
            </a:r>
          </a:p>
          <a:p>
            <a:pPr lvl="1"/>
            <a:r>
              <a:rPr lang="en-US" dirty="0"/>
              <a:t>Audio output sent to PC with Radio </a:t>
            </a:r>
            <a:r>
              <a:rPr lang="en-US" dirty="0" err="1"/>
              <a:t>Skypipe</a:t>
            </a:r>
            <a:r>
              <a:rPr lang="en-US" dirty="0"/>
              <a:t> running</a:t>
            </a:r>
          </a:p>
          <a:p>
            <a:pPr lvl="1"/>
            <a:r>
              <a:rPr lang="en-US" dirty="0"/>
              <a:t>Data recorded using X-axis as LMST (right ascension)</a:t>
            </a:r>
          </a:p>
          <a:p>
            <a:pPr lvl="1"/>
            <a:r>
              <a:rPr lang="en-US" dirty="0"/>
              <a:t>Results compared to star charts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915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38.5 Declination – 420 MHz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4836" y="6488668"/>
            <a:ext cx="2370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LMST (Right Ascension)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5" y="1241859"/>
            <a:ext cx="10058400" cy="524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78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28.5 Declination – 420 MHz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4836" y="6488668"/>
            <a:ext cx="2370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LMST (Right Ascension)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6" y="1241859"/>
            <a:ext cx="10058400" cy="524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98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18.5 Declination – 420 MHz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4836" y="6488668"/>
            <a:ext cx="2370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LMST (Right Ascension)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" y="1241859"/>
            <a:ext cx="10058400" cy="524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18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8.5 Declination – 420 MHz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4836" y="6488668"/>
            <a:ext cx="2370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LMST (Right Ascension)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60" y="1241859"/>
            <a:ext cx="10058400" cy="524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33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-1.5 Declination – 420 MHz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4836" y="6488668"/>
            <a:ext cx="2370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LMST (Right Ascension)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23" y="1241859"/>
            <a:ext cx="10058400" cy="524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20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-11.5 Declination – 420 MHz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4836" y="6488668"/>
            <a:ext cx="2370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LMST (Right Ascension)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60" y="1241859"/>
            <a:ext cx="10058400" cy="524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47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-21.5 Declination – 420 MHz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4836" y="6488668"/>
            <a:ext cx="2370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LMST (Right Ascension)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23" y="1241859"/>
            <a:ext cx="10058400" cy="524680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6834553" y="2907323"/>
            <a:ext cx="160932" cy="772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956431" y="2954215"/>
            <a:ext cx="351692" cy="749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05599" y="2307884"/>
            <a:ext cx="1090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Sun in view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87154" y="2289126"/>
            <a:ext cx="1090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Sun out of view</a:t>
            </a:r>
          </a:p>
        </p:txBody>
      </p:sp>
    </p:spTree>
    <p:extLst>
      <p:ext uri="{BB962C8B-B14F-4D97-AF65-F5344CB8AC3E}">
        <p14:creationId xmlns:p14="http://schemas.microsoft.com/office/powerpoint/2010/main" val="1915873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60" y="1241859"/>
            <a:ext cx="10058400" cy="5246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-31.5 Declination – 420 MHz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4836" y="6488668"/>
            <a:ext cx="2370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LMST (Right Ascension)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834553" y="2713888"/>
            <a:ext cx="160932" cy="772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965910" y="2567422"/>
            <a:ext cx="351692" cy="749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05599" y="2114449"/>
            <a:ext cx="1090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Sun in view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87154" y="2095691"/>
            <a:ext cx="1090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Sun out of view</a:t>
            </a:r>
          </a:p>
        </p:txBody>
      </p:sp>
    </p:spTree>
    <p:extLst>
      <p:ext uri="{BB962C8B-B14F-4D97-AF65-F5344CB8AC3E}">
        <p14:creationId xmlns:p14="http://schemas.microsoft.com/office/powerpoint/2010/main" val="1337658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– Reproduce 408 MHz Survey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61431" y="1612654"/>
            <a:ext cx="7094292" cy="52988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55488" y="4005669"/>
            <a:ext cx="20814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</a:t>
            </a:r>
          </a:p>
          <a:p>
            <a:r>
              <a:rPr lang="en-US" dirty="0"/>
              <a:t>An Introduction to Radio Astronomy, Burke, and Graham-Smith, 1997 Cambridge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4108325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Frequencies that can be detected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88210" y="1444503"/>
            <a:ext cx="6858000" cy="51223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55488" y="4005669"/>
            <a:ext cx="20814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</a:t>
            </a:r>
          </a:p>
          <a:p>
            <a:r>
              <a:rPr lang="en-US" dirty="0"/>
              <a:t>An Introduction to Radio Astronomy, Burke, and Graham-Smith, 1997 Cambridge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2929970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2" b="2500"/>
          <a:stretch/>
        </p:blipFill>
        <p:spPr>
          <a:xfrm rot="10800000">
            <a:off x="2157713" y="685186"/>
            <a:ext cx="7749796" cy="61728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35486" y="210346"/>
            <a:ext cx="198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Star Chart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10396888" y="4596063"/>
            <a:ext cx="17951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Source:</a:t>
            </a:r>
          </a:p>
          <a:p>
            <a:r>
              <a:rPr lang="en-US" dirty="0"/>
              <a:t>Seasonal Star Charts, 2007 Hubbard Scientific </a:t>
            </a:r>
          </a:p>
        </p:txBody>
      </p:sp>
      <p:sp>
        <p:nvSpPr>
          <p:cNvPr id="6" name="Up Arrow 5"/>
          <p:cNvSpPr/>
          <p:nvPr/>
        </p:nvSpPr>
        <p:spPr>
          <a:xfrm>
            <a:off x="5183533" y="4032069"/>
            <a:ext cx="609844" cy="16459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3927565" y="5904411"/>
            <a:ext cx="2647405" cy="441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5400000">
            <a:off x="4763592" y="4855030"/>
            <a:ext cx="142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Declination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9592" y="5931602"/>
            <a:ext cx="2749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Right Ascension (LMST)</a:t>
            </a:r>
          </a:p>
        </p:txBody>
      </p:sp>
    </p:spTree>
    <p:extLst>
      <p:ext uri="{BB962C8B-B14F-4D97-AF65-F5344CB8AC3E}">
        <p14:creationId xmlns:p14="http://schemas.microsoft.com/office/powerpoint/2010/main" val="2740035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68.5 Declination– 420 MHz</a:t>
            </a:r>
            <a:br>
              <a:rPr lang="en-US" dirty="0"/>
            </a:br>
            <a:r>
              <a:rPr lang="en-US" dirty="0"/>
              <a:t>Example of Possible detections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16" y="1793379"/>
            <a:ext cx="11353800" cy="33030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98604" y="5199131"/>
            <a:ext cx="2370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LMST (Right Ascension)</a:t>
            </a:r>
          </a:p>
        </p:txBody>
      </p:sp>
      <p:sp>
        <p:nvSpPr>
          <p:cNvPr id="3" name="Rectangle 2"/>
          <p:cNvSpPr/>
          <p:nvPr/>
        </p:nvSpPr>
        <p:spPr>
          <a:xfrm>
            <a:off x="1236617" y="2290354"/>
            <a:ext cx="1524000" cy="107986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0" y="2365046"/>
            <a:ext cx="971005" cy="107986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9531" y="5791200"/>
            <a:ext cx="71973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Possible detections will have a width due to beam-width of the antenna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Transients do not have width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Check with star charts or other sources to verify detections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66590" y="4055451"/>
            <a:ext cx="2035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Possible detections</a:t>
            </a:r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760617" y="3444909"/>
            <a:ext cx="789407" cy="589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712141" y="3444909"/>
            <a:ext cx="1243182" cy="583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05218" y="1869949"/>
            <a:ext cx="1925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Possible transients</a:t>
            </a:r>
          </a:p>
          <a:p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716215" y="2193114"/>
            <a:ext cx="281354" cy="171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032738" y="2193114"/>
            <a:ext cx="151759" cy="288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997569" y="2193114"/>
            <a:ext cx="644601" cy="230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178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81"/>
          <a:stretch/>
        </p:blipFill>
        <p:spPr>
          <a:xfrm>
            <a:off x="465823" y="6480178"/>
            <a:ext cx="10058400" cy="3368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81"/>
          <a:stretch/>
        </p:blipFill>
        <p:spPr>
          <a:xfrm>
            <a:off x="465823" y="41848"/>
            <a:ext cx="10058400" cy="3368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68739" y="6213056"/>
            <a:ext cx="236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LMST (Right Ascension)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444936" y="4585597"/>
            <a:ext cx="1864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38.5 Declination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433213" y="5826252"/>
            <a:ext cx="1864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28.5 Declination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68739" y="346689"/>
            <a:ext cx="236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LMST (Right Ascension)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1" y="1244227"/>
            <a:ext cx="1324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Cassiopeia</a:t>
            </a:r>
          </a:p>
        </p:txBody>
      </p:sp>
      <p:sp>
        <p:nvSpPr>
          <p:cNvPr id="19" name="Right Brace 18"/>
          <p:cNvSpPr/>
          <p:nvPr/>
        </p:nvSpPr>
        <p:spPr>
          <a:xfrm rot="16200000">
            <a:off x="8467937" y="1573579"/>
            <a:ext cx="335873" cy="773726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961291" y="3941471"/>
            <a:ext cx="1324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M31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85" b="45680"/>
          <a:stretch/>
        </p:blipFill>
        <p:spPr>
          <a:xfrm>
            <a:off x="465823" y="5354576"/>
            <a:ext cx="10058400" cy="87279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28" b="47776"/>
          <a:stretch/>
        </p:blipFill>
        <p:spPr>
          <a:xfrm>
            <a:off x="465823" y="608153"/>
            <a:ext cx="10058400" cy="7133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386321" y="683754"/>
            <a:ext cx="1864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68.5 Declination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32" b="36939"/>
          <a:stretch/>
        </p:blipFill>
        <p:spPr>
          <a:xfrm>
            <a:off x="467210" y="4259135"/>
            <a:ext cx="10058400" cy="9354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35" b="41067"/>
          <a:stretch/>
        </p:blipFill>
        <p:spPr>
          <a:xfrm>
            <a:off x="465823" y="3169349"/>
            <a:ext cx="10058400" cy="78694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374598" y="3322108"/>
            <a:ext cx="1864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48.5 Declination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40" b="38977"/>
          <a:stretch/>
        </p:blipFill>
        <p:spPr>
          <a:xfrm>
            <a:off x="465823" y="1891716"/>
            <a:ext cx="10058400" cy="103797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327706" y="2385081"/>
            <a:ext cx="1864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58.5 Declination</a:t>
            </a:r>
          </a:p>
        </p:txBody>
      </p:sp>
      <p:sp>
        <p:nvSpPr>
          <p:cNvPr id="4" name="Right Brace 3"/>
          <p:cNvSpPr/>
          <p:nvPr/>
        </p:nvSpPr>
        <p:spPr>
          <a:xfrm rot="16200000">
            <a:off x="1180220" y="1515237"/>
            <a:ext cx="335873" cy="773726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481724" y="4994266"/>
            <a:ext cx="132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M1 Crab Nebula</a:t>
            </a:r>
          </a:p>
        </p:txBody>
      </p:sp>
      <p:sp>
        <p:nvSpPr>
          <p:cNvPr id="2" name="TextBox 1"/>
          <p:cNvSpPr txBox="1"/>
          <p:nvPr/>
        </p:nvSpPr>
        <p:spPr>
          <a:xfrm flipH="1">
            <a:off x="1593165" y="493488"/>
            <a:ext cx="41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 flipH="1">
            <a:off x="1593165" y="493429"/>
            <a:ext cx="41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1050311" y="2555614"/>
            <a:ext cx="41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34" name="TextBox 33"/>
          <p:cNvSpPr txBox="1"/>
          <p:nvPr/>
        </p:nvSpPr>
        <p:spPr>
          <a:xfrm flipH="1">
            <a:off x="5614024" y="531355"/>
            <a:ext cx="41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35" name="TextBox 34"/>
          <p:cNvSpPr txBox="1"/>
          <p:nvPr/>
        </p:nvSpPr>
        <p:spPr>
          <a:xfrm flipH="1">
            <a:off x="1384493" y="3193487"/>
            <a:ext cx="41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36" name="TextBox 35"/>
          <p:cNvSpPr txBox="1"/>
          <p:nvPr/>
        </p:nvSpPr>
        <p:spPr>
          <a:xfrm flipH="1">
            <a:off x="6511759" y="3060860"/>
            <a:ext cx="41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454130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81"/>
          <a:stretch/>
        </p:blipFill>
        <p:spPr>
          <a:xfrm>
            <a:off x="465823" y="6365072"/>
            <a:ext cx="10058400" cy="3368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81"/>
          <a:stretch/>
        </p:blipFill>
        <p:spPr>
          <a:xfrm>
            <a:off x="465823" y="441707"/>
            <a:ext cx="10058400" cy="3368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314841" y="6057465"/>
            <a:ext cx="236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LMST (Right Ascension)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468485" y="1847197"/>
            <a:ext cx="1864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28.5 Declination</a:t>
            </a:r>
          </a:p>
          <a:p>
            <a:r>
              <a:rPr lang="en-US" dirty="0"/>
              <a:t>(Duplicate)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500777" y="3465431"/>
            <a:ext cx="1864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18.5 Declination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18862" y="829316"/>
            <a:ext cx="236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LMST (Right Ascension)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87170" y="2506703"/>
            <a:ext cx="132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M45  </a:t>
            </a:r>
            <a:r>
              <a:rPr lang="en-US" dirty="0" err="1"/>
              <a:t>Pleides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62" b="46654"/>
          <a:stretch/>
        </p:blipFill>
        <p:spPr>
          <a:xfrm>
            <a:off x="465823" y="4849618"/>
            <a:ext cx="10058400" cy="12374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477331" y="5283653"/>
            <a:ext cx="1864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-1.5 Declination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4" b="59092"/>
          <a:stretch/>
        </p:blipFill>
        <p:spPr>
          <a:xfrm>
            <a:off x="465823" y="4189512"/>
            <a:ext cx="10058400" cy="65289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524223" y="4413488"/>
            <a:ext cx="1864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8.5 Declination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33" b="34887"/>
          <a:stretch/>
        </p:blipFill>
        <p:spPr>
          <a:xfrm>
            <a:off x="466376" y="3168309"/>
            <a:ext cx="10058400" cy="99581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85" b="45680"/>
          <a:stretch/>
        </p:blipFill>
        <p:spPr>
          <a:xfrm>
            <a:off x="465823" y="1654535"/>
            <a:ext cx="10058400" cy="87279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flipH="1">
            <a:off x="2332180" y="3141939"/>
            <a:ext cx="41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F</a:t>
            </a:r>
          </a:p>
        </p:txBody>
      </p:sp>
      <p:sp>
        <p:nvSpPr>
          <p:cNvPr id="26" name="TextBox 25"/>
          <p:cNvSpPr txBox="1"/>
          <p:nvPr/>
        </p:nvSpPr>
        <p:spPr>
          <a:xfrm flipH="1">
            <a:off x="1998375" y="4914321"/>
            <a:ext cx="41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I</a:t>
            </a:r>
          </a:p>
        </p:txBody>
      </p:sp>
      <p:sp>
        <p:nvSpPr>
          <p:cNvPr id="27" name="TextBox 26"/>
          <p:cNvSpPr txBox="1"/>
          <p:nvPr/>
        </p:nvSpPr>
        <p:spPr>
          <a:xfrm flipH="1">
            <a:off x="3890548" y="4905006"/>
            <a:ext cx="41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J</a:t>
            </a:r>
          </a:p>
        </p:txBody>
      </p:sp>
      <p:sp>
        <p:nvSpPr>
          <p:cNvPr id="28" name="TextBox 27"/>
          <p:cNvSpPr txBox="1"/>
          <p:nvPr/>
        </p:nvSpPr>
        <p:spPr>
          <a:xfrm flipH="1">
            <a:off x="6237853" y="4901256"/>
            <a:ext cx="41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K</a:t>
            </a:r>
          </a:p>
        </p:txBody>
      </p:sp>
      <p:sp>
        <p:nvSpPr>
          <p:cNvPr id="30" name="TextBox 29"/>
          <p:cNvSpPr txBox="1"/>
          <p:nvPr/>
        </p:nvSpPr>
        <p:spPr>
          <a:xfrm flipH="1">
            <a:off x="6879226" y="4897597"/>
            <a:ext cx="41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L</a:t>
            </a:r>
          </a:p>
        </p:txBody>
      </p:sp>
      <p:sp>
        <p:nvSpPr>
          <p:cNvPr id="31" name="TextBox 30"/>
          <p:cNvSpPr txBox="1"/>
          <p:nvPr/>
        </p:nvSpPr>
        <p:spPr>
          <a:xfrm flipH="1">
            <a:off x="948857" y="4069730"/>
            <a:ext cx="41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H</a:t>
            </a:r>
          </a:p>
        </p:txBody>
      </p:sp>
      <p:sp>
        <p:nvSpPr>
          <p:cNvPr id="32" name="TextBox 31"/>
          <p:cNvSpPr txBox="1"/>
          <p:nvPr/>
        </p:nvSpPr>
        <p:spPr>
          <a:xfrm flipH="1">
            <a:off x="5999134" y="3216257"/>
            <a:ext cx="41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174443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81"/>
          <a:stretch/>
        </p:blipFill>
        <p:spPr>
          <a:xfrm>
            <a:off x="465823" y="6445257"/>
            <a:ext cx="10058400" cy="3368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81"/>
          <a:stretch/>
        </p:blipFill>
        <p:spPr>
          <a:xfrm>
            <a:off x="465823" y="441707"/>
            <a:ext cx="10058400" cy="3368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314841" y="6057465"/>
            <a:ext cx="236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LMST (Right Ascension)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468485" y="1847197"/>
            <a:ext cx="1864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-1.5 Declination</a:t>
            </a:r>
          </a:p>
          <a:p>
            <a:r>
              <a:rPr lang="en-US" dirty="0"/>
              <a:t>(Duplicate)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500777" y="3353909"/>
            <a:ext cx="1864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-11.5 Declination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18862" y="829316"/>
            <a:ext cx="236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LMST (Right Ascension)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62" b="46654"/>
          <a:stretch/>
        </p:blipFill>
        <p:spPr>
          <a:xfrm>
            <a:off x="529916" y="1551661"/>
            <a:ext cx="10058400" cy="12374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477331" y="5283653"/>
            <a:ext cx="1864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-31.5 Declination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524223" y="4413488"/>
            <a:ext cx="1864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-21.5 Declination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12" b="49394"/>
          <a:stretch/>
        </p:blipFill>
        <p:spPr>
          <a:xfrm>
            <a:off x="529916" y="3019925"/>
            <a:ext cx="10058400" cy="10648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63" b="40999"/>
          <a:stretch/>
        </p:blipFill>
        <p:spPr>
          <a:xfrm>
            <a:off x="533039" y="4096967"/>
            <a:ext cx="10058400" cy="9674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56" b="42254"/>
          <a:stretch/>
        </p:blipFill>
        <p:spPr>
          <a:xfrm>
            <a:off x="529916" y="4973475"/>
            <a:ext cx="10058400" cy="115377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 flipH="1">
            <a:off x="4310190" y="4009723"/>
            <a:ext cx="41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809313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2166</TotalTime>
  <Words>712</Words>
  <Application>Microsoft Office PowerPoint</Application>
  <PresentationFormat>Widescreen</PresentationFormat>
  <Paragraphs>161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Preliminary Baseline 420 MHZ Celestial Drift Scan Survey</vt:lpstr>
      <vt:lpstr>Drift Scan at 420 MHz</vt:lpstr>
      <vt:lpstr>Goal – Reproduce 408 MHz Survey</vt:lpstr>
      <vt:lpstr>Frequencies that can be detected</vt:lpstr>
      <vt:lpstr>PowerPoint Presentation</vt:lpstr>
      <vt:lpstr>68.5 Declination– 420 MHz Example of Possible detections</vt:lpstr>
      <vt:lpstr>PowerPoint Presentation</vt:lpstr>
      <vt:lpstr>PowerPoint Presentation</vt:lpstr>
      <vt:lpstr>PowerPoint Presentation</vt:lpstr>
      <vt:lpstr>Data Summary</vt:lpstr>
      <vt:lpstr>Results Plotted Against Known Sources</vt:lpstr>
      <vt:lpstr>Next Steps</vt:lpstr>
      <vt:lpstr>Antenna beamwidth analysis (Sun) 420 MHz</vt:lpstr>
      <vt:lpstr>Antenna Beamwidth– 420 MHz</vt:lpstr>
      <vt:lpstr>Experiment Upgrade Plans</vt:lpstr>
      <vt:lpstr>Backup Slides</vt:lpstr>
      <vt:lpstr>68.5 Declination – 420 MHz </vt:lpstr>
      <vt:lpstr>58.5 Declination – 420 MHz </vt:lpstr>
      <vt:lpstr>48.5 Declination – 420 MHz</vt:lpstr>
      <vt:lpstr>38.5 Declination – 420 MHz</vt:lpstr>
      <vt:lpstr>28.5 Declination – 420 MHz</vt:lpstr>
      <vt:lpstr>18.5 Declination – 420 MHz</vt:lpstr>
      <vt:lpstr>8.5 Declination – 420 MHz</vt:lpstr>
      <vt:lpstr>-1.5 Declination – 420 MHz</vt:lpstr>
      <vt:lpstr>-11.5 Declination – 420 MHz</vt:lpstr>
      <vt:lpstr>-21.5 Declination – 420 MHz</vt:lpstr>
      <vt:lpstr>-31.5 Declination – 420 MHz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420 MHZ Drift Scan Survey</dc:title>
  <dc:creator>drrich</dc:creator>
  <cp:lastModifiedBy>drrich</cp:lastModifiedBy>
  <cp:revision>55</cp:revision>
  <dcterms:created xsi:type="dcterms:W3CDTF">2016-12-11T00:57:46Z</dcterms:created>
  <dcterms:modified xsi:type="dcterms:W3CDTF">2016-12-17T06:32:06Z</dcterms:modified>
</cp:coreProperties>
</file>