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85" r:id="rId4"/>
    <p:sldId id="282" r:id="rId5"/>
    <p:sldId id="262" r:id="rId6"/>
    <p:sldId id="313" r:id="rId7"/>
    <p:sldId id="312" r:id="rId8"/>
    <p:sldId id="288" r:id="rId9"/>
    <p:sldId id="289" r:id="rId10"/>
    <p:sldId id="290" r:id="rId11"/>
    <p:sldId id="293" r:id="rId12"/>
    <p:sldId id="295" r:id="rId13"/>
    <p:sldId id="296" r:id="rId14"/>
    <p:sldId id="297" r:id="rId15"/>
    <p:sldId id="298" r:id="rId16"/>
    <p:sldId id="299" r:id="rId17"/>
    <p:sldId id="302" r:id="rId18"/>
    <p:sldId id="305" r:id="rId19"/>
    <p:sldId id="307" r:id="rId20"/>
    <p:sldId id="310" r:id="rId21"/>
    <p:sldId id="311" r:id="rId22"/>
    <p:sldId id="309" r:id="rId23"/>
    <p:sldId id="314" r:id="rId24"/>
    <p:sldId id="316" r:id="rId25"/>
    <p:sldId id="291" r:id="rId26"/>
    <p:sldId id="294" r:id="rId27"/>
    <p:sldId id="300" r:id="rId28"/>
    <p:sldId id="301" r:id="rId29"/>
    <p:sldId id="303" r:id="rId30"/>
    <p:sldId id="304" r:id="rId31"/>
    <p:sldId id="306" r:id="rId32"/>
    <p:sldId id="308" r:id="rId33"/>
    <p:sldId id="31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847D-C86E-498E-BAD8-A560D3B2ABC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88E1-0BAE-42AD-8189-4F8097E42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6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847D-C86E-498E-BAD8-A560D3B2ABC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88E1-0BAE-42AD-8189-4F8097E42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847D-C86E-498E-BAD8-A560D3B2ABC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88E1-0BAE-42AD-8189-4F8097E42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5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847D-C86E-498E-BAD8-A560D3B2ABC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88E1-0BAE-42AD-8189-4F8097E42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0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847D-C86E-498E-BAD8-A560D3B2ABC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88E1-0BAE-42AD-8189-4F8097E42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4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847D-C86E-498E-BAD8-A560D3B2ABC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88E1-0BAE-42AD-8189-4F8097E42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4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847D-C86E-498E-BAD8-A560D3B2ABC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88E1-0BAE-42AD-8189-4F8097E42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6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847D-C86E-498E-BAD8-A560D3B2ABC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88E1-0BAE-42AD-8189-4F8097E42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2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847D-C86E-498E-BAD8-A560D3B2ABC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88E1-0BAE-42AD-8189-4F8097E42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7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847D-C86E-498E-BAD8-A560D3B2ABC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88E1-0BAE-42AD-8189-4F8097E42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4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847D-C86E-498E-BAD8-A560D3B2ABC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88E1-0BAE-42AD-8189-4F8097E42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8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6847D-C86E-498E-BAD8-A560D3B2ABC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F88E1-0BAE-42AD-8189-4F8097E42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3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3" b="4250"/>
          <a:stretch/>
        </p:blipFill>
        <p:spPr>
          <a:xfrm>
            <a:off x="0" y="-21056"/>
            <a:ext cx="12192000" cy="6938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642" y="388437"/>
            <a:ext cx="9144000" cy="2387600"/>
          </a:xfrm>
        </p:spPr>
        <p:txBody>
          <a:bodyPr/>
          <a:lstStyle/>
          <a:p>
            <a:r>
              <a:rPr lang="en-US" dirty="0"/>
              <a:t>Deep Space </a:t>
            </a:r>
            <a:br>
              <a:rPr lang="en-US" dirty="0"/>
            </a:br>
            <a:r>
              <a:rPr lang="en-US" dirty="0"/>
              <a:t>Exploration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863" y="3581399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/>
              <a:t>Science Meeting 10-22-2018</a:t>
            </a:r>
          </a:p>
        </p:txBody>
      </p:sp>
    </p:spTree>
    <p:extLst>
      <p:ext uri="{BB962C8B-B14F-4D97-AF65-F5344CB8AC3E}">
        <p14:creationId xmlns:p14="http://schemas.microsoft.com/office/powerpoint/2010/main" val="56141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Galactic Lat 0 Long 20</a:t>
            </a:r>
            <a:br>
              <a:rPr lang="en-US" dirty="0"/>
            </a:br>
            <a:r>
              <a:rPr lang="en-US" dirty="0"/>
              <a:t>RA 18h27m32s -11d29m19s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2361" b="22246"/>
          <a:stretch/>
        </p:blipFill>
        <p:spPr>
          <a:xfrm>
            <a:off x="3674532" y="1555221"/>
            <a:ext cx="4588933" cy="50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3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Galactic Lat 0 Long 30</a:t>
            </a:r>
            <a:br>
              <a:rPr lang="en-US" dirty="0"/>
            </a:br>
            <a:r>
              <a:rPr lang="en-US" dirty="0"/>
              <a:t>RA 18h46m05s DEC -02d36m33s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1806" b="23549"/>
          <a:stretch/>
        </p:blipFill>
        <p:spPr>
          <a:xfrm>
            <a:off x="3767666" y="1690688"/>
            <a:ext cx="4656667" cy="4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6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Galactic Lat 0 Long 40</a:t>
            </a:r>
            <a:br>
              <a:rPr lang="en-US" dirty="0"/>
            </a:br>
            <a:r>
              <a:rPr lang="en-US" dirty="0"/>
              <a:t>RA 19h04m23s DEC 06d17m14s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1667" b="22246"/>
          <a:stretch/>
        </p:blipFill>
        <p:spPr>
          <a:xfrm>
            <a:off x="3759200" y="1690688"/>
            <a:ext cx="4673600" cy="50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3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Galactic Lat 0 Long 50</a:t>
            </a:r>
            <a:br>
              <a:rPr lang="en-US" dirty="0"/>
            </a:br>
            <a:r>
              <a:rPr lang="en-US" dirty="0"/>
              <a:t>RA 19h23m19s DEC 15d08m33s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1111" b="20421"/>
          <a:stretch/>
        </p:blipFill>
        <p:spPr>
          <a:xfrm>
            <a:off x="3589866" y="1687247"/>
            <a:ext cx="4741333" cy="517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Galactic Lat 0 Long 60</a:t>
            </a:r>
            <a:br>
              <a:rPr lang="en-US" dirty="0"/>
            </a:br>
            <a:r>
              <a:rPr lang="en-US" dirty="0"/>
              <a:t>RA 19h43m54s DEC 23d53m25s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1667" b="22506"/>
          <a:stretch/>
        </p:blipFill>
        <p:spPr>
          <a:xfrm>
            <a:off x="3606800" y="1521355"/>
            <a:ext cx="4673600" cy="50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5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Galactic Lat 0 Long 70</a:t>
            </a:r>
            <a:br>
              <a:rPr lang="en-US" dirty="0"/>
            </a:br>
            <a:r>
              <a:rPr lang="en-US" dirty="0"/>
              <a:t>RA 20h07m28s   DEC 32d26m33s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1806" b="22506"/>
          <a:stretch/>
        </p:blipFill>
        <p:spPr>
          <a:xfrm>
            <a:off x="3767666" y="1690688"/>
            <a:ext cx="4656667" cy="50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4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Galactic Lat 0 Long 80</a:t>
            </a:r>
            <a:br>
              <a:rPr lang="en-US" dirty="0"/>
            </a:br>
            <a:r>
              <a:rPr lang="en-US" dirty="0"/>
              <a:t>RA 20h35m53s  DEC  40d39m49s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2916" b="21985"/>
          <a:stretch/>
        </p:blipFill>
        <p:spPr>
          <a:xfrm>
            <a:off x="3572934" y="1690688"/>
            <a:ext cx="4521200" cy="50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6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Galactic Lat 0 Long 90</a:t>
            </a:r>
            <a:br>
              <a:rPr lang="en-US" dirty="0"/>
            </a:br>
            <a:r>
              <a:rPr lang="en-US" dirty="0"/>
              <a:t>RA 21h12m01s DEC  48d19m46s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1806" b="21203"/>
          <a:stretch/>
        </p:blipFill>
        <p:spPr>
          <a:xfrm>
            <a:off x="3767666" y="1690688"/>
            <a:ext cx="4656667" cy="51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03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Galactic Lat 0 Long 100</a:t>
            </a:r>
            <a:br>
              <a:rPr lang="en-US" dirty="0"/>
            </a:br>
            <a:r>
              <a:rPr lang="en-US" dirty="0"/>
              <a:t>RA 22h00m01s  DEC 55d02m59s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1111" b="22506"/>
          <a:stretch/>
        </p:blipFill>
        <p:spPr>
          <a:xfrm>
            <a:off x="3505200" y="1690688"/>
            <a:ext cx="4741333" cy="50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00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Galactic Lat 0 Long 110</a:t>
            </a:r>
            <a:br>
              <a:rPr lang="en-US" dirty="0"/>
            </a:br>
            <a:r>
              <a:rPr lang="en-US" dirty="0"/>
              <a:t>RA 23h04m32s DEC 60d09m34s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1667" b="21464"/>
          <a:stretch/>
        </p:blipFill>
        <p:spPr>
          <a:xfrm>
            <a:off x="3437466" y="1690688"/>
            <a:ext cx="4673600" cy="51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2018 Radio Astronomy Guide</a:t>
            </a:r>
          </a:p>
          <a:p>
            <a:r>
              <a:rPr lang="en-US" dirty="0"/>
              <a:t>Overview of this weekends observations</a:t>
            </a:r>
          </a:p>
        </p:txBody>
      </p:sp>
    </p:spTree>
    <p:extLst>
      <p:ext uri="{BB962C8B-B14F-4D97-AF65-F5344CB8AC3E}">
        <p14:creationId xmlns:p14="http://schemas.microsoft.com/office/powerpoint/2010/main" val="81061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Velocities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9381" r="32779" b="42941"/>
          <a:stretch/>
        </p:blipFill>
        <p:spPr>
          <a:xfrm>
            <a:off x="518862" y="1937085"/>
            <a:ext cx="6543675" cy="1792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9382" r="33644" b="48329"/>
          <a:stretch/>
        </p:blipFill>
        <p:spPr>
          <a:xfrm>
            <a:off x="518862" y="3976188"/>
            <a:ext cx="6459454" cy="1443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61806" b="21203"/>
          <a:stretch/>
        </p:blipFill>
        <p:spPr>
          <a:xfrm>
            <a:off x="7230979" y="1033673"/>
            <a:ext cx="4656667" cy="511995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2418347" y="4559968"/>
            <a:ext cx="1528011" cy="133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46358" y="3104147"/>
            <a:ext cx="1311442" cy="2803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946358" y="3729791"/>
            <a:ext cx="6304547" cy="2165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82352" y="5948555"/>
            <a:ext cx="178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 Used</a:t>
            </a:r>
          </a:p>
        </p:txBody>
      </p:sp>
    </p:spTree>
    <p:extLst>
      <p:ext uri="{BB962C8B-B14F-4D97-AF65-F5344CB8AC3E}">
        <p14:creationId xmlns:p14="http://schemas.microsoft.com/office/powerpoint/2010/main" val="3394113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Galactic Rotation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B124D-3E69-4A36-9F8F-D4D90082A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27" t="27858" r="29786" b="9091"/>
          <a:stretch/>
        </p:blipFill>
        <p:spPr>
          <a:xfrm>
            <a:off x="838200" y="1604211"/>
            <a:ext cx="1911569" cy="1945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5837" y="1234879"/>
            <a:ext cx="163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GLat 0 Glong 0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3D1BB-6465-4B7B-83F1-BDAD798D91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43" t="39665" r="27809" b="5015"/>
          <a:stretch/>
        </p:blipFill>
        <p:spPr>
          <a:xfrm>
            <a:off x="3164306" y="1604211"/>
            <a:ext cx="1957116" cy="1860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4305" y="1205051"/>
            <a:ext cx="16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GLat 0 Glong 10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49116" y="2081463"/>
            <a:ext cx="360947" cy="96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86989" y="2237874"/>
            <a:ext cx="312822" cy="180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1CEE949-C0F7-4DA4-9194-6C34073C29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03" t="34786" r="31251" b="8005"/>
          <a:stretch/>
        </p:blipFill>
        <p:spPr>
          <a:xfrm>
            <a:off x="5388868" y="1574383"/>
            <a:ext cx="1969226" cy="19550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37286" y="1205051"/>
            <a:ext cx="16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GLat 0 Glong 20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93305" y="2237874"/>
            <a:ext cx="312821" cy="90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D18D53A-D0EF-4B59-BE4B-0668F775D9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42" t="37712" r="32055" b="5423"/>
          <a:stretch/>
        </p:blipFill>
        <p:spPr>
          <a:xfrm>
            <a:off x="7760521" y="1503766"/>
            <a:ext cx="1957156" cy="20256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64900" y="1164583"/>
            <a:ext cx="16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GLat 0 Glong 30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867274" y="2081463"/>
            <a:ext cx="348915" cy="156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B0A8923-4596-47BA-A034-80832A1CB5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037" t="37593" r="31763" b="5966"/>
          <a:stretch/>
        </p:blipFill>
        <p:spPr>
          <a:xfrm>
            <a:off x="9807586" y="1473658"/>
            <a:ext cx="1960751" cy="20420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87974" y="1134434"/>
            <a:ext cx="16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GLat 0 Glong 40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1028947" y="2476403"/>
            <a:ext cx="324853" cy="180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578C8A8-D3DD-4AB0-BA7A-36027BCE1B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868" t="36028" r="28980" b="6510"/>
          <a:stretch/>
        </p:blipFill>
        <p:spPr>
          <a:xfrm>
            <a:off x="838200" y="3982458"/>
            <a:ext cx="1991919" cy="20453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3537" y="3589059"/>
            <a:ext cx="16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GLat 0 Glong 50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310063" y="5053263"/>
            <a:ext cx="302068" cy="132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466FCD9-5CA6-467A-8508-52A75E69BB4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660" t="35078" r="30738" b="7870"/>
          <a:stretch/>
        </p:blipFill>
        <p:spPr>
          <a:xfrm>
            <a:off x="3085563" y="4028664"/>
            <a:ext cx="1979733" cy="205578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64305" y="3589059"/>
            <a:ext cx="16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GLat 0 Glong 60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499811" y="4933014"/>
            <a:ext cx="204536" cy="83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FA43FD7C-8E03-480C-B3F4-D9A27CA3996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059" t="38578" r="27956" b="5151"/>
          <a:stretch/>
        </p:blipFill>
        <p:spPr>
          <a:xfrm>
            <a:off x="5537286" y="4039451"/>
            <a:ext cx="1933572" cy="195506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537286" y="3599782"/>
            <a:ext cx="16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GLat 0 Glong 70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906126" y="4764505"/>
            <a:ext cx="303549" cy="72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40BA4F78-EB35-48EC-AE65-7EEDD43BDDD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0538" t="34430" r="31323" b="7462"/>
          <a:stretch/>
        </p:blipFill>
        <p:spPr>
          <a:xfrm>
            <a:off x="7739374" y="4049393"/>
            <a:ext cx="1797915" cy="200042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760521" y="3643982"/>
            <a:ext cx="16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GLat 0 Glong 80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9041731" y="5056555"/>
            <a:ext cx="174458" cy="12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554897F-62D0-4C46-8C74-FCD5EB08F45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8679" t="37284" r="30754" b="5015"/>
          <a:stretch/>
        </p:blipFill>
        <p:spPr>
          <a:xfrm>
            <a:off x="9759943" y="4075471"/>
            <a:ext cx="1851320" cy="188302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807586" y="3640335"/>
            <a:ext cx="16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GLat 0 Glong 90 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1028947" y="4974998"/>
            <a:ext cx="162426" cy="14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58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Galactic Rotation Rate Results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367" t="30768" r="51366" b="29853"/>
          <a:stretch/>
        </p:blipFill>
        <p:spPr>
          <a:xfrm>
            <a:off x="3298657" y="998621"/>
            <a:ext cx="5640805" cy="2586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9540" t="37911" r="39704" b="17032"/>
          <a:stretch/>
        </p:blipFill>
        <p:spPr>
          <a:xfrm>
            <a:off x="3537285" y="3717757"/>
            <a:ext cx="4969042" cy="2959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5300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Source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Numerous sources were observed that were near the Milky 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57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6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Source: 3C348</a:t>
            </a:r>
            <a:br>
              <a:rPr lang="en-US" dirty="0"/>
            </a:br>
            <a:r>
              <a:rPr lang="en-US" dirty="0"/>
              <a:t> RA 16h48m DEC 05d04m</a:t>
            </a:r>
            <a:br>
              <a:rPr lang="en-US" dirty="0"/>
            </a:br>
            <a:r>
              <a:rPr lang="en-US" dirty="0"/>
              <a:t>46.73 JY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6" t="6264" r="61974" b="22878"/>
          <a:stretch/>
        </p:blipFill>
        <p:spPr>
          <a:xfrm>
            <a:off x="4042609" y="1780674"/>
            <a:ext cx="4475747" cy="460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47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6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Source: Unknown</a:t>
            </a:r>
            <a:br>
              <a:rPr lang="en-US" dirty="0"/>
            </a:br>
            <a:r>
              <a:rPr lang="en-US" dirty="0"/>
              <a:t> RA 18h30m DEC -10d10m </a:t>
            </a:r>
            <a:br>
              <a:rPr lang="en-US" dirty="0"/>
            </a:br>
            <a:r>
              <a:rPr lang="en-US" dirty="0"/>
              <a:t>69 JY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972" b="21985"/>
          <a:stretch/>
        </p:blipFill>
        <p:spPr>
          <a:xfrm>
            <a:off x="3902513" y="1727200"/>
            <a:ext cx="4386973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59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Source: W44</a:t>
            </a:r>
            <a:br>
              <a:rPr lang="en-US" dirty="0"/>
            </a:br>
            <a:r>
              <a:rPr lang="en-US" dirty="0"/>
              <a:t>RA 18h53m30s DEC 1d18m</a:t>
            </a:r>
            <a:br>
              <a:rPr lang="en-US" dirty="0"/>
            </a:br>
            <a:r>
              <a:rPr lang="en-US" dirty="0"/>
              <a:t>230 JY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2361" b="21464"/>
          <a:stretch/>
        </p:blipFill>
        <p:spPr>
          <a:xfrm>
            <a:off x="3776134" y="1869645"/>
            <a:ext cx="4351867" cy="48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12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Source: HB21</a:t>
            </a:r>
            <a:br>
              <a:rPr lang="en-US" dirty="0"/>
            </a:br>
            <a:r>
              <a:rPr lang="en-US" dirty="0"/>
              <a:t>RA 20h43m DEC 50d25m</a:t>
            </a:r>
            <a:br>
              <a:rPr lang="en-US" dirty="0"/>
            </a:br>
            <a:r>
              <a:rPr lang="en-US" dirty="0"/>
              <a:t>220 JY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2083" b="23288"/>
          <a:stretch/>
        </p:blipFill>
        <p:spPr>
          <a:xfrm>
            <a:off x="3750594" y="1845733"/>
            <a:ext cx="4479005" cy="48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85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Source: W80</a:t>
            </a:r>
            <a:br>
              <a:rPr lang="en-US" dirty="0"/>
            </a:br>
            <a:r>
              <a:rPr lang="en-US" dirty="0"/>
              <a:t>RA 20h55m DEC 44d03m</a:t>
            </a:r>
            <a:br>
              <a:rPr lang="en-US" dirty="0"/>
            </a:br>
            <a:r>
              <a:rPr lang="en-US" dirty="0"/>
              <a:t>550 JY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1250" b="21985"/>
          <a:stretch/>
        </p:blipFill>
        <p:spPr>
          <a:xfrm>
            <a:off x="3733800" y="1788847"/>
            <a:ext cx="4724400" cy="50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10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Source: Part of HB22</a:t>
            </a:r>
            <a:br>
              <a:rPr lang="en-US" dirty="0"/>
            </a:br>
            <a:r>
              <a:rPr lang="en-US" dirty="0"/>
              <a:t>RA 21h34m DEC 57d26m </a:t>
            </a:r>
            <a:br>
              <a:rPr lang="en-US" dirty="0"/>
            </a:br>
            <a:r>
              <a:rPr lang="en-US" dirty="0"/>
              <a:t>(106 JY @1420Mhz)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0834" b="21985"/>
          <a:stretch/>
        </p:blipFill>
        <p:spPr>
          <a:xfrm>
            <a:off x="3813330" y="1828800"/>
            <a:ext cx="4565340" cy="48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9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87906" y="986589"/>
            <a:ext cx="9508958" cy="5062038"/>
          </a:xfrm>
        </p:spPr>
        <p:txBody>
          <a:bodyPr>
            <a:normAutofit fontScale="90000"/>
          </a:bodyPr>
          <a:lstStyle/>
          <a:p>
            <a:r>
              <a:rPr lang="en-US" dirty="0"/>
              <a:t>Deep Space Exploration Society</a:t>
            </a:r>
            <a:br>
              <a:rPr lang="en-US" dirty="0"/>
            </a:br>
            <a:r>
              <a:rPr lang="en-US" dirty="0"/>
              <a:t>2018</a:t>
            </a:r>
            <a:br>
              <a:rPr lang="en-US" dirty="0"/>
            </a:br>
            <a:r>
              <a:rPr lang="en-US" dirty="0"/>
              <a:t>Radio Astronomy Guide</a:t>
            </a:r>
            <a:br>
              <a:rPr lang="en-US" dirty="0"/>
            </a:br>
            <a:r>
              <a:rPr lang="en-US" sz="3600" dirty="0"/>
              <a:t>Revision 3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7300" b="1" dirty="0"/>
              <a:t>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0708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Source: DA 560</a:t>
            </a:r>
            <a:br>
              <a:rPr lang="en-US" dirty="0"/>
            </a:br>
            <a:r>
              <a:rPr lang="en-US" dirty="0"/>
              <a:t>RA 21h44m DEC 57d33m </a:t>
            </a:r>
            <a:br>
              <a:rPr lang="en-US" dirty="0"/>
            </a:br>
            <a:r>
              <a:rPr lang="en-US" dirty="0"/>
              <a:t>64 JY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1111" b="23288"/>
          <a:stretch/>
        </p:blipFill>
        <p:spPr>
          <a:xfrm>
            <a:off x="3791021" y="1828800"/>
            <a:ext cx="4609958" cy="48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76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Source: CTB 107</a:t>
            </a:r>
            <a:br>
              <a:rPr lang="en-US" dirty="0"/>
            </a:br>
            <a:r>
              <a:rPr lang="en-US" dirty="0"/>
              <a:t>RA 22h22m DEC 63d12m</a:t>
            </a:r>
            <a:br>
              <a:rPr lang="en-US" dirty="0"/>
            </a:br>
            <a:r>
              <a:rPr lang="en-US" dirty="0"/>
              <a:t>70 JY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2083" b="22506"/>
          <a:stretch/>
        </p:blipFill>
        <p:spPr>
          <a:xfrm>
            <a:off x="3771911" y="1981200"/>
            <a:ext cx="4356087" cy="47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0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Source: Cassiopeia A</a:t>
            </a:r>
            <a:br>
              <a:rPr lang="en-US" dirty="0"/>
            </a:br>
            <a:r>
              <a:rPr lang="en-US" dirty="0"/>
              <a:t>RA 23h21m DEC 58d32m</a:t>
            </a:r>
            <a:br>
              <a:rPr lang="en-US" dirty="0"/>
            </a:br>
            <a:r>
              <a:rPr lang="en-US" dirty="0"/>
              <a:t>2720 JY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0834" b="22246"/>
          <a:stretch/>
        </p:blipFill>
        <p:spPr>
          <a:xfrm>
            <a:off x="3708400" y="1805780"/>
            <a:ext cx="4775200" cy="50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7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Milky Way Rotation Rate looks promising and is close to reported curves from numerous sources.</a:t>
            </a:r>
          </a:p>
          <a:p>
            <a:pPr lvl="1"/>
            <a:r>
              <a:rPr lang="en-US" dirty="0"/>
              <a:t>Plan is to do at least two more rounds of observations in order to verify results</a:t>
            </a:r>
          </a:p>
          <a:p>
            <a:r>
              <a:rPr lang="en-US" dirty="0"/>
              <a:t>Calibration data was inconsistent</a:t>
            </a:r>
          </a:p>
          <a:p>
            <a:pPr lvl="1"/>
            <a:r>
              <a:rPr lang="en-US" dirty="0"/>
              <a:t>Possible issue is the use of 1950 vs 2000 RA/DEC position data</a:t>
            </a:r>
          </a:p>
          <a:p>
            <a:pPr lvl="1"/>
            <a:r>
              <a:rPr lang="en-US" dirty="0"/>
              <a:t>Plan is to update all 1950 positions to the 2000 positions and to retake the data</a:t>
            </a:r>
          </a:p>
          <a:p>
            <a:pPr lvl="1"/>
            <a:r>
              <a:rPr lang="en-US" dirty="0"/>
              <a:t>It is possible that the 60 ft. dish elevation pointing may not be calibrated due to the RF pointing changing based on the elevation angle of the dish – plan is to try to get some elevation pointing calibration data</a:t>
            </a:r>
          </a:p>
        </p:txBody>
      </p:sp>
    </p:spTree>
    <p:extLst>
      <p:ext uri="{BB962C8B-B14F-4D97-AF65-F5344CB8AC3E}">
        <p14:creationId xmlns:p14="http://schemas.microsoft.com/office/powerpoint/2010/main" val="5872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October 19-20, 2018</a:t>
            </a:r>
            <a:br>
              <a:rPr lang="en-US" dirty="0"/>
            </a:br>
            <a:r>
              <a:rPr lang="en-US" dirty="0"/>
              <a:t>Observation Trip</a:t>
            </a:r>
          </a:p>
        </p:txBody>
      </p:sp>
    </p:spTree>
    <p:extLst>
      <p:ext uri="{BB962C8B-B14F-4D97-AF65-F5344CB8AC3E}">
        <p14:creationId xmlns:p14="http://schemas.microsoft.com/office/powerpoint/2010/main" val="97125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Trip 10-19-18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77" y="3759167"/>
            <a:ext cx="3121152" cy="2340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59167"/>
            <a:ext cx="3121152" cy="2340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1852863"/>
            <a:ext cx="10862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Observers: </a:t>
            </a:r>
            <a:r>
              <a:rPr lang="en-US" dirty="0"/>
              <a:t>Gary Agranat, Paul Berge Richard Russel</a:t>
            </a:r>
          </a:p>
          <a:p>
            <a:r>
              <a:rPr lang="en-US" b="1" dirty="0"/>
              <a:t>Receiver: </a:t>
            </a:r>
            <a:r>
              <a:rPr lang="en-US" dirty="0"/>
              <a:t>SpectraCyber with 1420 Mhz. Cavity Filter on 60-foot dish</a:t>
            </a:r>
          </a:p>
          <a:p>
            <a:r>
              <a:rPr lang="en-US" b="1" dirty="0"/>
              <a:t>Pointing System: </a:t>
            </a:r>
            <a:r>
              <a:rPr lang="en-US" dirty="0"/>
              <a:t>System 1</a:t>
            </a:r>
          </a:p>
          <a:p>
            <a:r>
              <a:rPr lang="en-US" b="1" dirty="0"/>
              <a:t>Goals:  </a:t>
            </a:r>
            <a:r>
              <a:rPr lang="en-US" dirty="0"/>
              <a:t>	1) Take Milky Way rotation rate data</a:t>
            </a:r>
          </a:p>
          <a:p>
            <a:r>
              <a:rPr lang="en-US" dirty="0"/>
              <a:t>	2) Observe sources  with known Jansky signal levels to determine if a signal calibration level can be </a:t>
            </a:r>
          </a:p>
          <a:p>
            <a:r>
              <a:rPr lang="en-US" dirty="0"/>
              <a:t>                      estimated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64152" y="3567744"/>
            <a:ext cx="3694726" cy="27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5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Setup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8734" y="1504422"/>
            <a:ext cx="6578154" cy="4913312"/>
          </a:xfrm>
        </p:spPr>
      </p:pic>
      <p:sp>
        <p:nvSpPr>
          <p:cNvPr id="5" name="TextBox 4"/>
          <p:cNvSpPr txBox="1"/>
          <p:nvPr/>
        </p:nvSpPr>
        <p:spPr>
          <a:xfrm flipH="1">
            <a:off x="7369386" y="1506022"/>
            <a:ext cx="43738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Dish: </a:t>
            </a:r>
            <a:r>
              <a:rPr lang="en-US" dirty="0"/>
              <a:t>60 ft.</a:t>
            </a:r>
          </a:p>
          <a:p>
            <a:r>
              <a:rPr lang="en-US" b="1" dirty="0"/>
              <a:t>Filter: </a:t>
            </a:r>
            <a:r>
              <a:rPr lang="en-US" dirty="0"/>
              <a:t>Cavity Filter</a:t>
            </a:r>
          </a:p>
          <a:p>
            <a:r>
              <a:rPr lang="en-US" b="1" dirty="0"/>
              <a:t>Receiver: </a:t>
            </a:r>
            <a:r>
              <a:rPr lang="en-US" dirty="0"/>
              <a:t>SpectraCyber</a:t>
            </a:r>
          </a:p>
          <a:p>
            <a:endParaRPr lang="en-US" dirty="0"/>
          </a:p>
          <a:p>
            <a:r>
              <a:rPr lang="en-US" b="1" dirty="0"/>
              <a:t>SpectraCyber Setup: </a:t>
            </a:r>
            <a:r>
              <a:rPr lang="en-US" dirty="0"/>
              <a:t>(see photo)</a:t>
            </a:r>
          </a:p>
          <a:p>
            <a:pPr lvl="1"/>
            <a:r>
              <a:rPr lang="en-US" b="1" dirty="0"/>
              <a:t>Gain: </a:t>
            </a:r>
            <a:r>
              <a:rPr lang="en-US" dirty="0"/>
              <a:t>5</a:t>
            </a:r>
          </a:p>
          <a:p>
            <a:pPr lvl="1"/>
            <a:r>
              <a:rPr lang="en-US" b="1" dirty="0"/>
              <a:t>SPEC Integration: </a:t>
            </a:r>
            <a:r>
              <a:rPr lang="en-US" dirty="0"/>
              <a:t>1.0 Second</a:t>
            </a:r>
          </a:p>
          <a:p>
            <a:pPr lvl="1"/>
            <a:r>
              <a:rPr lang="en-US" b="1" dirty="0"/>
              <a:t>IF BW: </a:t>
            </a:r>
            <a:r>
              <a:rPr lang="en-US" dirty="0"/>
              <a:t>30 kHz</a:t>
            </a:r>
          </a:p>
          <a:p>
            <a:pPr lvl="1"/>
            <a:r>
              <a:rPr lang="en-US" b="1" dirty="0"/>
              <a:t>SPEC Offset V: </a:t>
            </a:r>
            <a:r>
              <a:rPr lang="en-US" dirty="0"/>
              <a:t>3.70V</a:t>
            </a:r>
          </a:p>
          <a:p>
            <a:pPr lvl="1"/>
            <a:r>
              <a:rPr lang="en-US" b="1" dirty="0"/>
              <a:t>IF Gain dB: </a:t>
            </a:r>
            <a:r>
              <a:rPr lang="en-US" dirty="0"/>
              <a:t>10</a:t>
            </a:r>
          </a:p>
          <a:p>
            <a:pPr lvl="1"/>
            <a:r>
              <a:rPr lang="en-US" b="1" dirty="0"/>
              <a:t>Time/Step: </a:t>
            </a:r>
            <a:r>
              <a:rPr lang="en-US" dirty="0"/>
              <a:t>0.25</a:t>
            </a:r>
          </a:p>
          <a:p>
            <a:endParaRPr lang="en-US" dirty="0"/>
          </a:p>
          <a:p>
            <a:r>
              <a:rPr lang="en-US" b="1" dirty="0"/>
              <a:t>Note:</a:t>
            </a:r>
            <a:r>
              <a:rPr lang="en-US" dirty="0"/>
              <a:t> We started with Upper KHz at + 500 and Lower KHz at -500 however we started getting sources with high Doppler so we shifted to +-800 Khz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6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Galactic Rotation Rate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 the Galactic Plane at Galactic Latitude 0 and Galactic Longitudes 0, 10, 20, 30, 40, 50, 60, 70, 80, and 90 degrees. This maps the Milky Way’s quadrant 1</a:t>
            </a:r>
          </a:p>
          <a:p>
            <a:r>
              <a:rPr lang="en-US" dirty="0"/>
              <a:t>Determine the highest Doppler rate of each measurement</a:t>
            </a:r>
          </a:p>
          <a:p>
            <a:r>
              <a:rPr lang="en-US" dirty="0"/>
              <a:t>Calculate distance to the observed source using the tangent method</a:t>
            </a:r>
          </a:p>
          <a:p>
            <a:r>
              <a:rPr lang="en-US" dirty="0"/>
              <a:t>Calculate the velocity of the observed source at the calculated distance</a:t>
            </a:r>
          </a:p>
          <a:p>
            <a:r>
              <a:rPr lang="en-US" dirty="0"/>
              <a:t>The final result is a plot of the Milky Way’s rotation rate at different distances from the galactic center</a:t>
            </a:r>
          </a:p>
        </p:txBody>
      </p:sp>
    </p:spTree>
    <p:extLst>
      <p:ext uri="{BB962C8B-B14F-4D97-AF65-F5344CB8AC3E}">
        <p14:creationId xmlns:p14="http://schemas.microsoft.com/office/powerpoint/2010/main" val="106346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Galactic Lat 0 Long 0</a:t>
            </a:r>
            <a:br>
              <a:rPr lang="en-US" dirty="0"/>
            </a:br>
            <a:r>
              <a:rPr lang="en-US" dirty="0"/>
              <a:t>RA 17h45m37s DEC -28d56m10s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1528" b="22506"/>
          <a:stretch/>
        </p:blipFill>
        <p:spPr>
          <a:xfrm>
            <a:off x="3268133" y="1822713"/>
            <a:ext cx="4690533" cy="50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3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Galactic Lat 0 Long 10</a:t>
            </a:r>
            <a:br>
              <a:rPr lang="en-US" dirty="0"/>
            </a:br>
            <a:r>
              <a:rPr lang="en-US" dirty="0"/>
              <a:t>RA 18h07m46s DEC -20d17m24s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972" b="20421"/>
          <a:stretch/>
        </p:blipFill>
        <p:spPr>
          <a:xfrm>
            <a:off x="3716866" y="1687247"/>
            <a:ext cx="4758267" cy="517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3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493</Words>
  <Application>Microsoft Office PowerPoint</Application>
  <PresentationFormat>Widescreen</PresentationFormat>
  <Paragraphs>78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Deep Space  Exploration Society</vt:lpstr>
      <vt:lpstr>Agenda</vt:lpstr>
      <vt:lpstr>Deep Space Exploration Society 2018 Radio Astronomy Guide Revision 3   Overview</vt:lpstr>
      <vt:lpstr>October 19-20, 2018 Observation Trip</vt:lpstr>
      <vt:lpstr>Observation Trip 10-19-18</vt:lpstr>
      <vt:lpstr>Equipment Setup</vt:lpstr>
      <vt:lpstr>Galactic Rotation Rate Observations</vt:lpstr>
      <vt:lpstr>Galactic Lat 0 Long 0 RA 17h45m37s DEC -28d56m10s</vt:lpstr>
      <vt:lpstr>Galactic Lat 0 Long 10 RA 18h07m46s DEC -20d17m24s</vt:lpstr>
      <vt:lpstr>Galactic Lat 0 Long 20 RA 18h27m32s -11d29m19s</vt:lpstr>
      <vt:lpstr>Galactic Lat 0 Long 30 RA 18h46m05s DEC -02d36m33s </vt:lpstr>
      <vt:lpstr>Galactic Lat 0 Long 40 RA 19h04m23s DEC 06d17m14s</vt:lpstr>
      <vt:lpstr>Galactic Lat 0 Long 50 RA 19h23m19s DEC 15d08m33s</vt:lpstr>
      <vt:lpstr>Galactic Lat 0 Long 60 RA 19h43m54s DEC 23d53m25s</vt:lpstr>
      <vt:lpstr>Galactic Lat 0 Long 70 RA 20h07m28s   DEC 32d26m33s</vt:lpstr>
      <vt:lpstr>Galactic Lat 0 Long 80 RA 20h35m53s  DEC  40d39m49s</vt:lpstr>
      <vt:lpstr>Galactic Lat 0 Long 90 RA 21h12m01s DEC  48d19m46s</vt:lpstr>
      <vt:lpstr>Galactic Lat 0 Long 100 RA 22h00m01s  DEC 55d02m59s</vt:lpstr>
      <vt:lpstr>Galactic Lat 0 Long 110 RA 23h04m32s DEC 60d09m34s</vt:lpstr>
      <vt:lpstr>Calculating Velocities</vt:lpstr>
      <vt:lpstr>Galactic Rotation Data</vt:lpstr>
      <vt:lpstr>Galactic Rotation Rate Results</vt:lpstr>
      <vt:lpstr>Singular Source Observations</vt:lpstr>
      <vt:lpstr>Source: 3C348  RA 16h48m DEC 05d04m 46.73 JY</vt:lpstr>
      <vt:lpstr>Source: Unknown  RA 18h30m DEC -10d10m  69 JY</vt:lpstr>
      <vt:lpstr>Source: W44 RA 18h53m30s DEC 1d18m 230 JY</vt:lpstr>
      <vt:lpstr>Source: HB21 RA 20h43m DEC 50d25m 220 JY</vt:lpstr>
      <vt:lpstr>Source: W80 RA 20h55m DEC 44d03m 550 JY</vt:lpstr>
      <vt:lpstr>Source: Part of HB22 RA 21h34m DEC 57d26m  (106 JY @1420Mhz)</vt:lpstr>
      <vt:lpstr>Source: DA 560 RA 21h44m DEC 57d33m  64 JY</vt:lpstr>
      <vt:lpstr>Source: CTB 107 RA 22h22m DEC 63d12m 70 JY</vt:lpstr>
      <vt:lpstr>Source: Cassiopeia A RA 23h21m DEC 58d32m 2720 JY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drrich</dc:creator>
  <cp:lastModifiedBy>drrich</cp:lastModifiedBy>
  <cp:revision>99</cp:revision>
  <dcterms:created xsi:type="dcterms:W3CDTF">2018-09-20T20:44:12Z</dcterms:created>
  <dcterms:modified xsi:type="dcterms:W3CDTF">2018-10-24T02:27:33Z</dcterms:modified>
</cp:coreProperties>
</file>