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62" r:id="rId6"/>
    <p:sldId id="263" r:id="rId7"/>
    <p:sldId id="264" r:id="rId8"/>
    <p:sldId id="265" r:id="rId9"/>
    <p:sldId id="257" r:id="rId10"/>
    <p:sldId id="260" r:id="rId11"/>
    <p:sldId id="270" r:id="rId12"/>
    <p:sldId id="258" r:id="rId13"/>
    <p:sldId id="271" r:id="rId14"/>
    <p:sldId id="272" r:id="rId15"/>
    <p:sldId id="287" r:id="rId16"/>
    <p:sldId id="273" r:id="rId17"/>
    <p:sldId id="274" r:id="rId18"/>
    <p:sldId id="275" r:id="rId19"/>
    <p:sldId id="277" r:id="rId20"/>
    <p:sldId id="266" r:id="rId21"/>
    <p:sldId id="282" r:id="rId22"/>
    <p:sldId id="283" r:id="rId23"/>
    <p:sldId id="284" r:id="rId24"/>
    <p:sldId id="285" r:id="rId25"/>
    <p:sldId id="276" r:id="rId26"/>
    <p:sldId id="261" r:id="rId27"/>
    <p:sldId id="278" r:id="rId28"/>
    <p:sldId id="279" r:id="rId29"/>
    <p:sldId id="280" r:id="rId30"/>
    <p:sldId id="281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81013A9-D43E-4DE2-A336-02001438516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0AC1AC5-6CA8-4DBE-9240-C58D35AC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008B-323A-3475-A463-B6F529BEB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/>
              <a:t>Overview Of </a:t>
            </a:r>
            <a:br>
              <a:rPr lang="en-US" sz="6600" b="1" dirty="0"/>
            </a:br>
            <a:r>
              <a:rPr lang="en-US" sz="6600" b="1" dirty="0"/>
              <a:t>ORION (ARTEMIS-II) S-band Doppler Tracking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8E7B1-4106-8065-9186-C3AEE4B3C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br>
              <a:rPr lang="en-US" b="1" dirty="0"/>
            </a:br>
            <a:r>
              <a:rPr lang="en-US" b="1" dirty="0"/>
              <a:t>Deep Space Exploration Society (DSES)</a:t>
            </a:r>
            <a:br>
              <a:rPr lang="en-US" dirty="0"/>
            </a:br>
            <a:r>
              <a:rPr lang="en-US" b="1" dirty="0"/>
              <a:t>Station: Haswell 18.2 m Dish</a:t>
            </a:r>
            <a:br>
              <a:rPr lang="en-US" dirty="0"/>
            </a:br>
            <a:r>
              <a:rPr lang="en-US" b="1" dirty="0"/>
              <a:t>Frequency: 2216.5 MHz (S-band)</a:t>
            </a:r>
          </a:p>
          <a:p>
            <a:r>
              <a:rPr lang="en-US" b="1" dirty="0"/>
              <a:t>                                                                 Presenter: Alex K6VHF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5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383-5FEC-FCF4-380F-5A63C0CD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5C31-FC69-8B90-814D-BEAFFDB8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1"/>
            <a:ext cx="4859986" cy="1243986"/>
          </a:xfrm>
        </p:spPr>
        <p:txBody>
          <a:bodyPr/>
          <a:lstStyle/>
          <a:p>
            <a:r>
              <a:rPr lang="en-US" dirty="0"/>
              <a:t>First detected signal from ORION spacecraft was observed on 04-04-2026 at 06:28:39 UTC (00:28:39 MST)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533B0-9F28-C66B-2BBB-CEE3F302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45" y="1543376"/>
            <a:ext cx="5616222" cy="50015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BE2EB4-5F25-CB3D-826B-CE3D8787C2ED}"/>
              </a:ext>
            </a:extLst>
          </p:cNvPr>
          <p:cNvCxnSpPr>
            <a:cxnSpLocks/>
          </p:cNvCxnSpPr>
          <p:nvPr/>
        </p:nvCxnSpPr>
        <p:spPr>
          <a:xfrm flipH="1">
            <a:off x="10115283" y="3107154"/>
            <a:ext cx="381837" cy="462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BDE62A-9398-052C-F5C9-24FDE71B95EC}"/>
              </a:ext>
            </a:extLst>
          </p:cNvPr>
          <p:cNvSpPr txBox="1"/>
          <p:nvPr/>
        </p:nvSpPr>
        <p:spPr>
          <a:xfrm>
            <a:off x="9739579" y="2726857"/>
            <a:ext cx="146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Carrier signal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5B63B7-2445-5BFB-6FEF-EAB4A4F507DA}"/>
              </a:ext>
            </a:extLst>
          </p:cNvPr>
          <p:cNvCxnSpPr/>
          <p:nvPr/>
        </p:nvCxnSpPr>
        <p:spPr>
          <a:xfrm flipH="1" flipV="1">
            <a:off x="9673156" y="2381840"/>
            <a:ext cx="633046" cy="334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F87AE6-EC40-C35C-51E5-8733EF68D2F7}"/>
              </a:ext>
            </a:extLst>
          </p:cNvPr>
          <p:cNvSpPr txBox="1">
            <a:spLocks/>
          </p:cNvSpPr>
          <p:nvPr/>
        </p:nvSpPr>
        <p:spPr>
          <a:xfrm>
            <a:off x="729627" y="3422177"/>
            <a:ext cx="4859986" cy="124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SNR was 23.3dB with peak up to 26dB, stable and easily trackable. </a:t>
            </a:r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9A4895-807D-2D75-19D7-7FCF44B91EE7}"/>
              </a:ext>
            </a:extLst>
          </p:cNvPr>
          <p:cNvSpPr txBox="1">
            <a:spLocks/>
          </p:cNvSpPr>
          <p:nvPr/>
        </p:nvSpPr>
        <p:spPr>
          <a:xfrm>
            <a:off x="682517" y="4700270"/>
            <a:ext cx="5010895" cy="165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measured Doppler shift was</a:t>
            </a:r>
            <a:br>
              <a:rPr lang="en-US" dirty="0"/>
            </a:br>
            <a:r>
              <a:rPr lang="en-US" dirty="0"/>
              <a:t>-7.517kHz with reassured transmitted frequency of 2216.492483 MHz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2C324-6AFF-8BEE-7B0E-1C5F17751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D585-6D6F-D65E-0D30-F791A847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3EA1-C021-CC25-F941-0B9A751E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Doppler Behavior</a:t>
            </a:r>
          </a:p>
          <a:p>
            <a:r>
              <a:rPr lang="en-US" dirty="0"/>
              <a:t>Across all sessions:</a:t>
            </a:r>
          </a:p>
          <a:p>
            <a:r>
              <a:rPr lang="en-US" dirty="0"/>
              <a:t>          - Doppler exhibits </a:t>
            </a:r>
            <a:r>
              <a:rPr lang="en-US" b="1" dirty="0"/>
              <a:t>smooth monotonic drift</a:t>
            </a:r>
            <a:r>
              <a:rPr lang="en-US" dirty="0"/>
              <a:t> </a:t>
            </a:r>
          </a:p>
          <a:p>
            <a:r>
              <a:rPr lang="en-US" dirty="0"/>
              <a:t>          - Typical drift rate:</a:t>
            </a:r>
          </a:p>
          <a:p>
            <a:r>
              <a:rPr lang="en-US" dirty="0"/>
              <a:t>                                  ~ +0.04 to +0.05 Hz/s</a:t>
            </a:r>
          </a:p>
          <a:p>
            <a:r>
              <a:rPr lang="en-US" dirty="0"/>
              <a:t>Matches expected: </a:t>
            </a:r>
          </a:p>
          <a:p>
            <a:pPr lvl="1"/>
            <a:r>
              <a:rPr lang="en-US" dirty="0"/>
              <a:t>Increasing radial velocity from Earth </a:t>
            </a:r>
          </a:p>
          <a:p>
            <a:pPr lvl="1"/>
            <a:r>
              <a:rPr lang="en-US" dirty="0"/>
              <a:t>Translunar trajectory dynamics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F67F5-A98C-0E62-3EC2-6923B68E717E}"/>
              </a:ext>
            </a:extLst>
          </p:cNvPr>
          <p:cNvSpPr/>
          <p:nvPr/>
        </p:nvSpPr>
        <p:spPr>
          <a:xfrm>
            <a:off x="3081867" y="3838222"/>
            <a:ext cx="2822222" cy="519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506CB-3056-CCCB-06D9-B5A1BEBB1D8E}"/>
              </a:ext>
            </a:extLst>
          </p:cNvPr>
          <p:cNvSpPr txBox="1"/>
          <p:nvPr/>
        </p:nvSpPr>
        <p:spPr>
          <a:xfrm>
            <a:off x="7046764" y="1960785"/>
            <a:ext cx="48855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Signal Detection</a:t>
            </a:r>
          </a:p>
          <a:p>
            <a:endParaRPr lang="en-US" sz="2000" b="1" dirty="0"/>
          </a:p>
          <a:p>
            <a:r>
              <a:rPr lang="en-US" sz="2400" dirty="0"/>
              <a:t> - Strong, continuous carrier lock </a:t>
            </a:r>
          </a:p>
          <a:p>
            <a:r>
              <a:rPr lang="en-US" sz="2400" dirty="0"/>
              <a:t> - No major dropouts </a:t>
            </a:r>
          </a:p>
          <a:p>
            <a:r>
              <a:rPr lang="en-US" sz="2400" dirty="0"/>
              <a:t> - Stable SNR across most integrations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E193F-DB7B-7F8F-5028-E719F2B32ADA}"/>
              </a:ext>
            </a:extLst>
          </p:cNvPr>
          <p:cNvSpPr txBox="1"/>
          <p:nvPr/>
        </p:nvSpPr>
        <p:spPr>
          <a:xfrm>
            <a:off x="7145867" y="4046645"/>
            <a:ext cx="4213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highest SNR recorded 26dB  </a:t>
            </a:r>
            <a:br>
              <a:rPr lang="en-US" sz="2400" dirty="0"/>
            </a:br>
            <a:r>
              <a:rPr lang="en-US" sz="2400" dirty="0"/>
              <a:t>The lowest SNR recorded 16dB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2D917-9400-CA02-83D8-89D38AFA94B0}"/>
              </a:ext>
            </a:extLst>
          </p:cNvPr>
          <p:cNvSpPr/>
          <p:nvPr/>
        </p:nvSpPr>
        <p:spPr>
          <a:xfrm>
            <a:off x="7145866" y="4046645"/>
            <a:ext cx="408657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8393A-636B-3C6B-0B6D-CCCC35ED232B}"/>
              </a:ext>
            </a:extLst>
          </p:cNvPr>
          <p:cNvSpPr txBox="1"/>
          <p:nvPr/>
        </p:nvSpPr>
        <p:spPr>
          <a:xfrm>
            <a:off x="7315201" y="5143087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Furthest point was ~ 355,000km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9DE00-8422-14A4-989E-230AF623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5DF19-2A91-658A-263F-2820CF98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AA81-E8DC-BCCF-0502-23050EBB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RECORDED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421A0-6915-BEF5-5EE7-9E123592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3342685" cy="3766185"/>
          </a:xfrm>
        </p:spPr>
        <p:txBody>
          <a:bodyPr>
            <a:normAutofit/>
          </a:bodyPr>
          <a:lstStyle/>
          <a:p>
            <a:r>
              <a:rPr lang="en-US" b="1" dirty="0"/>
              <a:t>April 4th Data</a:t>
            </a:r>
            <a:endParaRPr lang="en-US" dirty="0"/>
          </a:p>
          <a:p>
            <a:r>
              <a:rPr lang="en-US" dirty="0"/>
              <a:t>Noise: 41–136 Hz</a:t>
            </a:r>
          </a:p>
          <a:p>
            <a:r>
              <a:rPr lang="en-US" dirty="0"/>
              <a:t>Drift: –30 to –600 Hz</a:t>
            </a:r>
          </a:p>
          <a:p>
            <a:r>
              <a:rPr lang="en-US" dirty="0"/>
              <a:t>Timing jitter: ~10–25 </a:t>
            </a:r>
            <a:r>
              <a:rPr lang="en-US" dirty="0" err="1"/>
              <a:t>ms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A17F29-4347-8ADF-F559-387CA4B05EF8}"/>
              </a:ext>
            </a:extLst>
          </p:cNvPr>
          <p:cNvSpPr txBox="1">
            <a:spLocks/>
          </p:cNvSpPr>
          <p:nvPr/>
        </p:nvSpPr>
        <p:spPr>
          <a:xfrm>
            <a:off x="4038773" y="2011678"/>
            <a:ext cx="3001041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April 8th Data</a:t>
            </a:r>
            <a:endParaRPr lang="en-US" dirty="0"/>
          </a:p>
          <a:p>
            <a:r>
              <a:rPr lang="en-US" dirty="0"/>
              <a:t>Noise: ~170 Hz</a:t>
            </a:r>
          </a:p>
          <a:p>
            <a:r>
              <a:rPr lang="en-US" dirty="0"/>
              <a:t>Drift: –622 Hz</a:t>
            </a:r>
          </a:p>
          <a:p>
            <a:r>
              <a:rPr lang="en-US" dirty="0"/>
              <a:t>Timing jitter: ~0.8 sec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61C150-155C-E7FA-FA9E-50BBB622D1CB}"/>
              </a:ext>
            </a:extLst>
          </p:cNvPr>
          <p:cNvSpPr txBox="1">
            <a:spLocks/>
          </p:cNvSpPr>
          <p:nvPr/>
        </p:nvSpPr>
        <p:spPr>
          <a:xfrm>
            <a:off x="7318616" y="2011679"/>
            <a:ext cx="3252250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April 9th Data</a:t>
            </a:r>
            <a:endParaRPr lang="en-US" dirty="0"/>
          </a:p>
          <a:p>
            <a:r>
              <a:rPr lang="en-US" dirty="0"/>
              <a:t>Noise: ~135-145 Hz</a:t>
            </a:r>
          </a:p>
          <a:p>
            <a:r>
              <a:rPr lang="en-US" dirty="0"/>
              <a:t>Drift: –386 to -531 Hz</a:t>
            </a:r>
          </a:p>
          <a:p>
            <a:r>
              <a:rPr lang="en-US" dirty="0"/>
              <a:t>Timing jitter: ~27-28 </a:t>
            </a:r>
            <a:r>
              <a:rPr lang="en-US" dirty="0" err="1"/>
              <a:t>ms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5C1C4-E145-1151-0206-D2BD8923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6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5542-5D89-BF6B-F9A3-467CA31A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DDDD-563D-612B-3735-84832428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ASSESMENT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CDDC-6240-70F3-826C-7552DA61862B}"/>
              </a:ext>
            </a:extLst>
          </p:cNvPr>
          <p:cNvSpPr txBox="1"/>
          <p:nvPr/>
        </p:nvSpPr>
        <p:spPr>
          <a:xfrm>
            <a:off x="657224" y="1806223"/>
            <a:ext cx="511537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Strengths</a:t>
            </a:r>
          </a:p>
          <a:p>
            <a:r>
              <a:rPr lang="en-US" b="1" dirty="0"/>
              <a:t>1. Excellent Doppler slope fidelity</a:t>
            </a:r>
          </a:p>
          <a:p>
            <a:r>
              <a:rPr lang="en-US" dirty="0"/>
              <a:t>Measured slope matches JPL predictions very closely </a:t>
            </a:r>
          </a:p>
          <a:p>
            <a:r>
              <a:rPr lang="en-US" dirty="0"/>
              <a:t>Indicates: </a:t>
            </a:r>
          </a:p>
          <a:p>
            <a:pPr lvl="1"/>
            <a:r>
              <a:rPr lang="en-US" dirty="0"/>
              <a:t>Correct frequency reference scaling </a:t>
            </a:r>
          </a:p>
          <a:p>
            <a:pPr lvl="1"/>
            <a:r>
              <a:rPr lang="en-US" dirty="0"/>
              <a:t>Proper Doppler extraction logic </a:t>
            </a:r>
          </a:p>
          <a:p>
            <a:r>
              <a:rPr lang="en-US" b="1" dirty="0"/>
              <a:t>2. High temporal continuity</a:t>
            </a:r>
          </a:p>
          <a:p>
            <a:r>
              <a:rPr lang="en-US" dirty="0"/>
              <a:t>Continuous tracking across sessions </a:t>
            </a:r>
          </a:p>
          <a:p>
            <a:r>
              <a:rPr lang="en-US" dirty="0"/>
              <a:t>Minimal gaps </a:t>
            </a:r>
          </a:p>
          <a:p>
            <a:r>
              <a:rPr lang="en-US" b="1" dirty="0"/>
              <a:t>3. Low random noise</a:t>
            </a:r>
          </a:p>
          <a:p>
            <a:r>
              <a:rPr lang="en-US" dirty="0"/>
              <a:t>Doppler jitter is small </a:t>
            </a:r>
          </a:p>
          <a:p>
            <a:r>
              <a:rPr lang="en-US" dirty="0"/>
              <a:t>Suitable for: </a:t>
            </a:r>
          </a:p>
          <a:p>
            <a:pPr lvl="1"/>
            <a:r>
              <a:rPr lang="en-US" dirty="0"/>
              <a:t>Velocity estimation </a:t>
            </a:r>
          </a:p>
          <a:p>
            <a:pPr lvl="1"/>
            <a:r>
              <a:rPr lang="en-US" dirty="0"/>
              <a:t>Residual analysis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866C8E-390B-B5A7-0E57-8454FC22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99" y="1792112"/>
            <a:ext cx="5458979" cy="4160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49D26D-5C61-2336-AE02-304D01016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7CF9-5712-FE69-22B5-4E552CF7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316E-1A2D-6797-48A3-F847A1FB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23" y="2011680"/>
            <a:ext cx="5577388" cy="434678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Baseline Offset Discontinuities </a:t>
            </a:r>
          </a:p>
          <a:p>
            <a:r>
              <a:rPr lang="en-US" dirty="0"/>
              <a:t>Sudden jumps (~50–150 Hz) </a:t>
            </a:r>
          </a:p>
          <a:p>
            <a:r>
              <a:rPr lang="en-US" dirty="0"/>
              <a:t>Then recovery to original trend </a:t>
            </a:r>
          </a:p>
          <a:p>
            <a:r>
              <a:rPr lang="en-US" b="1" dirty="0"/>
              <a:t>            Interpretation:</a:t>
            </a:r>
            <a:endParaRPr lang="en-US" dirty="0"/>
          </a:p>
          <a:p>
            <a:r>
              <a:rPr lang="en-US" dirty="0"/>
              <a:t>                      NOT physical Doppler </a:t>
            </a:r>
          </a:p>
          <a:p>
            <a:r>
              <a:rPr lang="en-US" dirty="0"/>
              <a:t>                       Instrument/system-induced </a:t>
            </a:r>
          </a:p>
          <a:p>
            <a:r>
              <a:rPr lang="en-US" b="1" dirty="0"/>
              <a:t>            Likely causes:</a:t>
            </a:r>
            <a:endParaRPr lang="en-US" dirty="0"/>
          </a:p>
          <a:p>
            <a:r>
              <a:rPr lang="en-US" dirty="0"/>
              <a:t>                      SDR LO retuning or reinitialization </a:t>
            </a:r>
          </a:p>
          <a:p>
            <a:r>
              <a:rPr lang="en-US" dirty="0"/>
              <a:t>                      Reference (10MHz) phase reset </a:t>
            </a:r>
          </a:p>
          <a:p>
            <a:r>
              <a:rPr lang="en-US" dirty="0"/>
              <a:t>                      Peak-tracking ambiguity </a:t>
            </a:r>
          </a:p>
          <a:p>
            <a:r>
              <a:rPr lang="en-US" dirty="0"/>
              <a:t>                       DC notch interaction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2F5286-4398-3323-58D9-6CFC94DB9166}"/>
              </a:ext>
            </a:extLst>
          </p:cNvPr>
          <p:cNvSpPr txBox="1">
            <a:spLocks/>
          </p:cNvSpPr>
          <p:nvPr/>
        </p:nvSpPr>
        <p:spPr>
          <a:xfrm>
            <a:off x="6096000" y="1992372"/>
            <a:ext cx="5577388" cy="434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Segment-dependent bias</a:t>
            </a:r>
          </a:p>
          <a:p>
            <a:r>
              <a:rPr lang="en-US" sz="2200" dirty="0"/>
              <a:t>Each continuous segment has:</a:t>
            </a:r>
          </a:p>
          <a:p>
            <a:r>
              <a:rPr lang="en-US" sz="2200" dirty="0"/>
              <a:t>          - Internally consistent slope </a:t>
            </a:r>
          </a:p>
          <a:p>
            <a:r>
              <a:rPr lang="en-US" sz="2200" dirty="0"/>
              <a:t>          - But different absolute offset </a:t>
            </a:r>
          </a:p>
          <a:p>
            <a:r>
              <a:rPr lang="en-US" sz="2200" b="1" dirty="0"/>
              <a:t>                        Indicates:</a:t>
            </a:r>
          </a:p>
          <a:p>
            <a:r>
              <a:rPr lang="en-US" sz="2200" dirty="0"/>
              <a:t>                                 Reference drift OR </a:t>
            </a:r>
          </a:p>
          <a:p>
            <a:r>
              <a:rPr lang="en-US" sz="2200" dirty="0"/>
              <a:t>                                 Tracking reacquisition bias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7541C-1D6A-58C2-6DC4-01A5DAC6CB0D}"/>
              </a:ext>
            </a:extLst>
          </p:cNvPr>
          <p:cNvSpPr txBox="1"/>
          <p:nvPr/>
        </p:nvSpPr>
        <p:spPr>
          <a:xfrm>
            <a:off x="361445" y="6173800"/>
            <a:ext cx="340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dominant systematic error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21685-CF5E-B6B3-6DE7-87A7F8A4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5FA6-B99F-5D7C-F359-535EEC70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VISUALIZATION USING GQRX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3BCFA-A0CC-4A59-231E-C69CC4EA7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670756"/>
            <a:ext cx="3341734" cy="46877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A5820A-6E4C-47DE-CE10-F504A5606D22}"/>
              </a:ext>
            </a:extLst>
          </p:cNvPr>
          <p:cNvSpPr/>
          <p:nvPr/>
        </p:nvSpPr>
        <p:spPr>
          <a:xfrm>
            <a:off x="2432868" y="4474492"/>
            <a:ext cx="474133" cy="451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A11E70-D81E-D48D-9ABD-EB1883D03E84}"/>
              </a:ext>
            </a:extLst>
          </p:cNvPr>
          <p:cNvSpPr/>
          <p:nvPr/>
        </p:nvSpPr>
        <p:spPr>
          <a:xfrm>
            <a:off x="2432867" y="4964923"/>
            <a:ext cx="474133" cy="451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E777C5-010D-7C36-016A-B47D0D5D8166}"/>
              </a:ext>
            </a:extLst>
          </p:cNvPr>
          <p:cNvSpPr/>
          <p:nvPr/>
        </p:nvSpPr>
        <p:spPr>
          <a:xfrm>
            <a:off x="2432866" y="5871493"/>
            <a:ext cx="474133" cy="451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9CAD09-B675-5B10-FCFC-BF2753FBE439}"/>
              </a:ext>
            </a:extLst>
          </p:cNvPr>
          <p:cNvCxnSpPr>
            <a:cxnSpLocks/>
          </p:cNvCxnSpPr>
          <p:nvPr/>
        </p:nvCxnSpPr>
        <p:spPr>
          <a:xfrm flipH="1">
            <a:off x="2906997" y="3103176"/>
            <a:ext cx="2500381" cy="1549647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61019A7-9739-6CA0-1033-50AFDC222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78" y="1658199"/>
            <a:ext cx="3341734" cy="373188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EA3FCC-EBBF-E66E-9D30-0838F5A741EA}"/>
              </a:ext>
            </a:extLst>
          </p:cNvPr>
          <p:cNvCxnSpPr>
            <a:cxnSpLocks/>
          </p:cNvCxnSpPr>
          <p:nvPr/>
        </p:nvCxnSpPr>
        <p:spPr>
          <a:xfrm flipH="1">
            <a:off x="2906998" y="3103176"/>
            <a:ext cx="2500380" cy="208406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77F01B-CAA1-4B42-6605-3C6F364FB413}"/>
              </a:ext>
            </a:extLst>
          </p:cNvPr>
          <p:cNvCxnSpPr>
            <a:cxnSpLocks/>
          </p:cNvCxnSpPr>
          <p:nvPr/>
        </p:nvCxnSpPr>
        <p:spPr>
          <a:xfrm flipH="1">
            <a:off x="2906997" y="5591304"/>
            <a:ext cx="6079181" cy="55082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F39FA-A984-85E6-9DA2-421C318DF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411" y="4700270"/>
            <a:ext cx="1676634" cy="16385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C4DAED-CAEE-DC00-1AC2-9177FA39766E}"/>
              </a:ext>
            </a:extLst>
          </p:cNvPr>
          <p:cNvSpPr txBox="1"/>
          <p:nvPr/>
        </p:nvSpPr>
        <p:spPr>
          <a:xfrm>
            <a:off x="5542279" y="6027003"/>
            <a:ext cx="3071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Recorded RAW IQ DATA</a:t>
            </a:r>
          </a:p>
          <a:p>
            <a:endParaRPr lang="en-US" sz="2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A393F7-9CCA-7BA8-65EB-A30F4DF43BE4}"/>
              </a:ext>
            </a:extLst>
          </p:cNvPr>
          <p:cNvCxnSpPr>
            <a:cxnSpLocks/>
          </p:cNvCxnSpPr>
          <p:nvPr/>
        </p:nvCxnSpPr>
        <p:spPr>
          <a:xfrm flipV="1">
            <a:off x="1693333" y="2318724"/>
            <a:ext cx="921251" cy="132494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328B11-1085-E6F8-C0DF-4C9ED7D07858}"/>
              </a:ext>
            </a:extLst>
          </p:cNvPr>
          <p:cNvSpPr txBox="1"/>
          <p:nvPr/>
        </p:nvSpPr>
        <p:spPr>
          <a:xfrm>
            <a:off x="847117" y="360271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ORION CARRIER</a:t>
            </a:r>
          </a:p>
        </p:txBody>
      </p:sp>
    </p:spTree>
    <p:extLst>
      <p:ext uri="{BB962C8B-B14F-4D97-AF65-F5344CB8AC3E}">
        <p14:creationId xmlns:p14="http://schemas.microsoft.com/office/powerpoint/2010/main" val="33638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DDE91-18E7-5B41-E9C5-8AA43B52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8C32-7617-59F4-94CF-DBEF225C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DOPPLER EXTRACTION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DB1208-9B08-4647-9275-D6F08904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03" y="1677015"/>
            <a:ext cx="10772776" cy="50003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6FF90B7-67F3-14FE-DEBB-13016C66F458}"/>
              </a:ext>
            </a:extLst>
          </p:cNvPr>
          <p:cNvSpPr/>
          <p:nvPr/>
        </p:nvSpPr>
        <p:spPr>
          <a:xfrm rot="506665">
            <a:off x="1790674" y="2130805"/>
            <a:ext cx="4933244" cy="2083033"/>
          </a:xfrm>
          <a:prstGeom prst="ellipse">
            <a:avLst/>
          </a:prstGeom>
          <a:noFill/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FCDD94-3B40-658A-8227-48B956ED7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AF0E-B00D-2E19-8F47-7822A098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734EF-4BFD-56D6-BD50-FBD5896C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7" y="1671148"/>
            <a:ext cx="11057468" cy="51001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D4AF0C-5388-5BB7-AE59-5A9D557033A1}"/>
              </a:ext>
            </a:extLst>
          </p:cNvPr>
          <p:cNvSpPr/>
          <p:nvPr/>
        </p:nvSpPr>
        <p:spPr>
          <a:xfrm rot="506665">
            <a:off x="1459708" y="1835861"/>
            <a:ext cx="5595195" cy="2083033"/>
          </a:xfrm>
          <a:prstGeom prst="ellipse">
            <a:avLst/>
          </a:prstGeom>
          <a:noFill/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F29CD-12E3-B5C5-6A37-BD73C4CC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8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36E2-8839-B470-5911-7F1BB01D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GOOD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98A32-09D5-E4D6-A105-079EAD1F5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" y="1605949"/>
            <a:ext cx="10772775" cy="496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23766-6CC7-A3E8-560E-8D925CF6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E8B2-3E17-9C13-A61B-C46FBC7F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JPL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AE67-110A-3F4C-37D5-C5616CB0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Using Horizons ephemeris:</a:t>
            </a:r>
          </a:p>
          <a:p>
            <a:r>
              <a:rPr lang="en-US" dirty="0"/>
              <a:t>       - Range-rate increases smoothly (positive acceleration) </a:t>
            </a:r>
          </a:p>
          <a:p>
            <a:r>
              <a:rPr lang="en-US" dirty="0"/>
              <a:t>       - Measured Doppler slope matches: </a:t>
            </a:r>
          </a:p>
          <a:p>
            <a:r>
              <a:rPr lang="en-US" b="1" dirty="0"/>
              <a:t>Agreement:</a:t>
            </a:r>
          </a:p>
          <a:p>
            <a:r>
              <a:rPr lang="en-US" dirty="0"/>
              <a:t>- Trend  </a:t>
            </a:r>
          </a:p>
          <a:p>
            <a:r>
              <a:rPr lang="en-US" dirty="0"/>
              <a:t>- Curvature  </a:t>
            </a:r>
          </a:p>
          <a:p>
            <a:r>
              <a:rPr lang="en-US" dirty="0"/>
              <a:t>- Sign </a:t>
            </a:r>
          </a:p>
          <a:p>
            <a:r>
              <a:rPr lang="en-US" b="1" dirty="0"/>
              <a:t>Discrepancy:</a:t>
            </a:r>
          </a:p>
          <a:p>
            <a:r>
              <a:rPr lang="en-US" dirty="0"/>
              <a:t>Absolute offset varies between segments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41097-87B8-7ED4-EAC7-80589D71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230" y="3429000"/>
            <a:ext cx="8293526" cy="17650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8DE34A-F8BE-BDEA-011F-E859DE180AC5}"/>
              </a:ext>
            </a:extLst>
          </p:cNvPr>
          <p:cNvCxnSpPr/>
          <p:nvPr/>
        </p:nvCxnSpPr>
        <p:spPr>
          <a:xfrm>
            <a:off x="2370667" y="4222044"/>
            <a:ext cx="658563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C6855A2-4481-66DD-C7AA-A8E87F12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03D5-F118-7787-0C01-80D03A21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93C4-B240-7419-07F2-465A9B99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011680"/>
            <a:ext cx="10753725" cy="376618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ARTEMIS-II mission</a:t>
            </a:r>
            <a:r>
              <a:rPr lang="en-US" dirty="0"/>
              <a:t> is NASA’s first crewed Orion flight in the Artemis program, launched April 1, 2026, with a ~9-day translunar trajectory.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A9556-E549-4905-E652-061E7780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F679D-00D7-8F65-C085-2849654D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0" y="2763888"/>
            <a:ext cx="3379665" cy="3872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D4286-0425-4D58-BE08-CE8D7EBD9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83" y="2763888"/>
            <a:ext cx="5669550" cy="38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CDAF-3689-D4B8-69E9-B17CE81A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17310"/>
            <a:ext cx="10772775" cy="1658198"/>
          </a:xfrm>
        </p:spPr>
        <p:txBody>
          <a:bodyPr/>
          <a:lstStyle/>
          <a:p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DOPPLER DATA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5F273-0F38-6E69-B3C9-9B7DBFE2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04"/>
            <a:ext cx="12192000" cy="6763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A6B060-7A83-5210-F861-7F5E99A87071}"/>
              </a:ext>
            </a:extLst>
          </p:cNvPr>
          <p:cNvSpPr txBox="1"/>
          <p:nvPr/>
        </p:nvSpPr>
        <p:spPr>
          <a:xfrm>
            <a:off x="10069689" y="5192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B60E7-4F46-B89F-6EE6-55EEEF2B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30" y="2795499"/>
            <a:ext cx="1533739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CF93-22F7-83FE-C800-43567971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047D-3CB8-4036-28D0-7B246FCA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17310"/>
            <a:ext cx="10772775" cy="1658198"/>
          </a:xfrm>
        </p:spPr>
        <p:txBody>
          <a:bodyPr/>
          <a:lstStyle/>
          <a:p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DOPPLER DATA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019EA-B9D4-CB57-7262-14BF7F8D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04"/>
            <a:ext cx="12192000" cy="6763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005731-6C00-0D2B-7B0A-433A43DF7AA0}"/>
              </a:ext>
            </a:extLst>
          </p:cNvPr>
          <p:cNvSpPr txBox="1"/>
          <p:nvPr/>
        </p:nvSpPr>
        <p:spPr>
          <a:xfrm>
            <a:off x="10069689" y="5192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63530-F87C-A804-81C0-563AF1249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5"/>
            <a:ext cx="12192000" cy="67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4508E-0392-7E57-BF8A-2E39A2C96E1B}"/>
              </a:ext>
            </a:extLst>
          </p:cNvPr>
          <p:cNvSpPr txBox="1"/>
          <p:nvPr/>
        </p:nvSpPr>
        <p:spPr>
          <a:xfrm>
            <a:off x="10222089" y="6716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3E6AE3-1A11-88AA-3DF6-90598D6B1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735" y="2795499"/>
            <a:ext cx="1638529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0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9948A-61D2-5296-7BB9-7A0F2559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02B0-791E-A541-3DC8-A0169113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17310"/>
            <a:ext cx="10772775" cy="1658198"/>
          </a:xfrm>
        </p:spPr>
        <p:txBody>
          <a:bodyPr/>
          <a:lstStyle/>
          <a:p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DOPPLER DATA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6472B-87DA-1232-33CE-DAB6F6B3A0A8}"/>
              </a:ext>
            </a:extLst>
          </p:cNvPr>
          <p:cNvSpPr txBox="1"/>
          <p:nvPr/>
        </p:nvSpPr>
        <p:spPr>
          <a:xfrm>
            <a:off x="10069689" y="5192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FDA73-6911-449D-6231-06C89C78D390}"/>
              </a:ext>
            </a:extLst>
          </p:cNvPr>
          <p:cNvSpPr txBox="1"/>
          <p:nvPr/>
        </p:nvSpPr>
        <p:spPr>
          <a:xfrm>
            <a:off x="10222089" y="6716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2E024-6B47-6939-DC58-C018B3C6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90"/>
            <a:ext cx="12192000" cy="6726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B5025-8A86-412D-CB59-B920ED851C80}"/>
              </a:ext>
            </a:extLst>
          </p:cNvPr>
          <p:cNvSpPr txBox="1"/>
          <p:nvPr/>
        </p:nvSpPr>
        <p:spPr>
          <a:xfrm>
            <a:off x="10374489" y="8240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94E0E6-93FB-D51A-95F9-3CF698AC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30" y="2757394"/>
            <a:ext cx="153373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1AE58-CB6F-52FE-43F5-395F44B0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477-6FC1-C771-D746-E74F1C95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17310"/>
            <a:ext cx="10772775" cy="1658198"/>
          </a:xfrm>
        </p:spPr>
        <p:txBody>
          <a:bodyPr/>
          <a:lstStyle/>
          <a:p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DOPPLER DATA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12A5B-D0EF-4E24-D9ED-FD2391D14423}"/>
              </a:ext>
            </a:extLst>
          </p:cNvPr>
          <p:cNvSpPr txBox="1"/>
          <p:nvPr/>
        </p:nvSpPr>
        <p:spPr>
          <a:xfrm>
            <a:off x="10069689" y="5192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4E0CD-0C6D-48C6-F7B9-A7F24EE53A73}"/>
              </a:ext>
            </a:extLst>
          </p:cNvPr>
          <p:cNvSpPr txBox="1"/>
          <p:nvPr/>
        </p:nvSpPr>
        <p:spPr>
          <a:xfrm>
            <a:off x="10222089" y="6716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DEA1F-0D93-52F2-6C06-1438BE6AAE81}"/>
              </a:ext>
            </a:extLst>
          </p:cNvPr>
          <p:cNvSpPr txBox="1"/>
          <p:nvPr/>
        </p:nvSpPr>
        <p:spPr>
          <a:xfrm>
            <a:off x="10374489" y="8240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49379-85C7-5E44-9FC0-8FFE8274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5"/>
            <a:ext cx="12192000" cy="6803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99BB68-1F07-DAD0-0733-6DB06755E827}"/>
              </a:ext>
            </a:extLst>
          </p:cNvPr>
          <p:cNvSpPr txBox="1"/>
          <p:nvPr/>
        </p:nvSpPr>
        <p:spPr>
          <a:xfrm>
            <a:off x="10526889" y="9764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2BDABB-1C71-FC3E-0EA2-8BC226C4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604" y="2790736"/>
            <a:ext cx="155279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C4C40-D06B-4138-3404-E26DD4ABD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7906-CF43-3D77-C631-C57DBA64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17310"/>
            <a:ext cx="10772775" cy="1658198"/>
          </a:xfrm>
        </p:spPr>
        <p:txBody>
          <a:bodyPr/>
          <a:lstStyle/>
          <a:p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DOPPLER DATA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7E9DD-55DF-6987-329F-130801DD1700}"/>
              </a:ext>
            </a:extLst>
          </p:cNvPr>
          <p:cNvSpPr txBox="1"/>
          <p:nvPr/>
        </p:nvSpPr>
        <p:spPr>
          <a:xfrm>
            <a:off x="10069689" y="5192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67389-BDEE-E8BB-E4C2-A9BEC884EEAE}"/>
              </a:ext>
            </a:extLst>
          </p:cNvPr>
          <p:cNvSpPr txBox="1"/>
          <p:nvPr/>
        </p:nvSpPr>
        <p:spPr>
          <a:xfrm>
            <a:off x="10222089" y="6716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343A2-B02D-21D6-123A-DF4FC3A59DDF}"/>
              </a:ext>
            </a:extLst>
          </p:cNvPr>
          <p:cNvSpPr txBox="1"/>
          <p:nvPr/>
        </p:nvSpPr>
        <p:spPr>
          <a:xfrm>
            <a:off x="10374489" y="8240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526BC-4C07-DCC8-F55D-6969A1604F88}"/>
              </a:ext>
            </a:extLst>
          </p:cNvPr>
          <p:cNvSpPr txBox="1"/>
          <p:nvPr/>
        </p:nvSpPr>
        <p:spPr>
          <a:xfrm>
            <a:off x="10526889" y="9764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8DAA3-BCB8-C546-1C5C-152D086C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09"/>
            <a:ext cx="12192000" cy="6755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36927F-B797-1361-D717-A4E90E27DE6B}"/>
              </a:ext>
            </a:extLst>
          </p:cNvPr>
          <p:cNvSpPr txBox="1"/>
          <p:nvPr/>
        </p:nvSpPr>
        <p:spPr>
          <a:xfrm>
            <a:off x="10679289" y="1128888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4FE165-CC24-FF0E-2393-A2CE60A5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761" y="2747866"/>
            <a:ext cx="1800476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90E04-B30D-DDD5-0E9D-A27C737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5962-F759-3971-AD8B-04D57E3A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ARTEMIS-II DOPPLER LOGGER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2F2A3-F767-769B-B185-6B080907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8" y="1715910"/>
            <a:ext cx="8293891" cy="4936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E17AC-763C-6E89-DF09-1B8726E1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CAC3-81D1-8DFF-FCFF-F908DE26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FORMAT CCSDS </a:t>
            </a:r>
            <a:r>
              <a:rPr lang="en-US" b="1" dirty="0"/>
              <a:t>TDM v2.0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6EFF-7758-F6E7-0E3D-52E49A4B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56" y="2011680"/>
            <a:ext cx="4516233" cy="376618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CCSDS_TDM_VERS = 2.0</a:t>
            </a:r>
            <a:br>
              <a:rPr lang="en-US" sz="1800" dirty="0"/>
            </a:br>
            <a:r>
              <a:rPr lang="en-US" sz="1800" dirty="0"/>
              <a:t>ORIGINATOR = DSES</a:t>
            </a:r>
            <a:br>
              <a:rPr lang="en-US" sz="1800" dirty="0"/>
            </a:br>
            <a:r>
              <a:rPr lang="en-US" sz="1800" dirty="0"/>
              <a:t>CREATION_DATE = 2026-04-04T14:31:18.160Z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META_START</a:t>
            </a:r>
            <a:br>
              <a:rPr lang="en-US" sz="1800" dirty="0"/>
            </a:br>
            <a:r>
              <a:rPr lang="en-US" sz="1800" dirty="0"/>
              <a:t>TIME_SYSTEM = UTC</a:t>
            </a:r>
            <a:br>
              <a:rPr lang="en-US" sz="1800" dirty="0"/>
            </a:br>
            <a:r>
              <a:rPr lang="en-US" sz="1800" dirty="0"/>
              <a:t>PARTICIPANT_1 = ORION</a:t>
            </a:r>
            <a:br>
              <a:rPr lang="en-US" sz="1800" dirty="0"/>
            </a:br>
            <a:r>
              <a:rPr lang="en-US" sz="1800" dirty="0"/>
              <a:t>PARTICIPANT_2 = DSES</a:t>
            </a:r>
            <a:br>
              <a:rPr lang="en-US" sz="1800" dirty="0"/>
            </a:br>
            <a:r>
              <a:rPr lang="en-US" sz="1800" dirty="0"/>
              <a:t>MODE = SEQUENTIAL</a:t>
            </a:r>
            <a:br>
              <a:rPr lang="en-US" sz="1800" dirty="0"/>
            </a:br>
            <a:r>
              <a:rPr lang="en-US" sz="1800" dirty="0"/>
              <a:t>PATH = 1,2</a:t>
            </a:r>
            <a:br>
              <a:rPr lang="en-US" sz="1800" dirty="0"/>
            </a:br>
            <a:r>
              <a:rPr lang="en-US" sz="1800" dirty="0"/>
              <a:t>INTEGRATION_INTERVAL = 1.000000</a:t>
            </a:r>
            <a:br>
              <a:rPr lang="en-US" sz="1800" dirty="0"/>
            </a:br>
            <a:r>
              <a:rPr lang="en-US" sz="1800" dirty="0"/>
              <a:t>INTEGRATION_REF = END</a:t>
            </a:r>
            <a:br>
              <a:rPr lang="en-US" sz="1800" dirty="0"/>
            </a:br>
            <a:r>
              <a:rPr lang="en-US" sz="1800" dirty="0"/>
              <a:t>FREQ_OFFSET = 2216500000.000</a:t>
            </a:r>
            <a:br>
              <a:rPr lang="en-US" sz="1800" dirty="0"/>
            </a:br>
            <a:r>
              <a:rPr lang="en-US" sz="1800" dirty="0"/>
              <a:t>START_TIME = 2026-04-04T06:28:39.890Z</a:t>
            </a:r>
            <a:br>
              <a:rPr lang="en-US" sz="1800" dirty="0"/>
            </a:br>
            <a:r>
              <a:rPr lang="en-US" sz="1800" dirty="0"/>
              <a:t>STOP_TIME = 2026-04-04T14:31:17.159Z</a:t>
            </a:r>
            <a:br>
              <a:rPr lang="en-US" sz="1800" dirty="0"/>
            </a:br>
            <a:r>
              <a:rPr lang="en-US" sz="1800" dirty="0"/>
              <a:t>TURNAROUND_NUMERATOR = 240</a:t>
            </a:r>
            <a:br>
              <a:rPr lang="en-US" sz="1800" dirty="0"/>
            </a:br>
            <a:r>
              <a:rPr lang="en-US" sz="1800" dirty="0"/>
              <a:t>TURNAROUND_DENOMINATOR = 221</a:t>
            </a:r>
            <a:br>
              <a:rPr lang="en-US" sz="1800" dirty="0"/>
            </a:br>
            <a:r>
              <a:rPr lang="en-US" sz="1800" dirty="0"/>
              <a:t>META_STOP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B16352-B888-C210-1903-7FAA1914CE7F}"/>
              </a:ext>
            </a:extLst>
          </p:cNvPr>
          <p:cNvSpPr txBox="1">
            <a:spLocks/>
          </p:cNvSpPr>
          <p:nvPr/>
        </p:nvSpPr>
        <p:spPr>
          <a:xfrm>
            <a:off x="4888089" y="2406790"/>
            <a:ext cx="693205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DATA_START</a:t>
            </a:r>
            <a:br>
              <a:rPr lang="en-US" sz="1800" dirty="0"/>
            </a:br>
            <a:r>
              <a:rPr lang="en-US" sz="1800" dirty="0"/>
              <a:t>RECEIVE_FREQ_2 = 2026-04-04T06:28:39.890Z 2216492804.299</a:t>
            </a:r>
            <a:br>
              <a:rPr lang="en-US" sz="1800" dirty="0"/>
            </a:br>
            <a:r>
              <a:rPr lang="en-US" sz="1800" dirty="0"/>
              <a:t>RECEIVE_FREQ_2 = 2026-04-04T06:28:40.152Z 2216492791.508</a:t>
            </a:r>
            <a:br>
              <a:rPr lang="en-US" sz="1800" dirty="0"/>
            </a:br>
            <a:r>
              <a:rPr lang="en-US" sz="1800" dirty="0"/>
              <a:t>RECEIVE_FREQ_2 = 2026-04-04T06:28:40.566Z 2216492796.558</a:t>
            </a:r>
            <a:br>
              <a:rPr lang="en-US" sz="1800" dirty="0"/>
            </a:br>
            <a:r>
              <a:rPr lang="en-US" sz="1800" dirty="0"/>
              <a:t>RECEIVE_FREQ_2 = 2026-04-04T06:28:40.909Z 2216492780.814</a:t>
            </a:r>
            <a:br>
              <a:rPr lang="en-US" sz="1800" dirty="0"/>
            </a:br>
            <a:r>
              <a:rPr lang="en-US" sz="1800" dirty="0"/>
              <a:t>RECEIVE_FREQ_2 = 2026-04-04T06:28:41.226Z 2216492776.523</a:t>
            </a:r>
            <a:br>
              <a:rPr lang="en-US" sz="1800" dirty="0"/>
            </a:br>
            <a:r>
              <a:rPr lang="en-US" sz="1800" dirty="0"/>
              <a:t>RECEIVE_FREQ_2 = 2026-04-04T06:28:41.400Z 2216492792.109</a:t>
            </a:r>
            <a:br>
              <a:rPr lang="en-US" sz="1800" dirty="0"/>
            </a:br>
            <a:r>
              <a:rPr lang="en-US" sz="1800" dirty="0"/>
              <a:t>RECEIVE_FREQ_2 = 2026-04-04T06:28:41.683Z 2216492806.615</a:t>
            </a:r>
            <a:br>
              <a:rPr lang="en-US" sz="1800" dirty="0"/>
            </a:br>
            <a:r>
              <a:rPr lang="en-US" sz="1800" dirty="0"/>
              <a:t>RECEIVE_FREQ_2 = 2026-04-04T06:28:41.940Z 2216492780.829</a:t>
            </a:r>
            <a:br>
              <a:rPr lang="en-US" sz="1800" dirty="0"/>
            </a:br>
            <a:r>
              <a:rPr lang="en-US" sz="1800" dirty="0"/>
              <a:t>RECEIVE_FREQ_2 = 2026-04-04T06:28:42.198Z 2216492776.729</a:t>
            </a:r>
            <a:br>
              <a:rPr lang="en-US" sz="1800" dirty="0"/>
            </a:br>
            <a:r>
              <a:rPr lang="en-US" sz="1800" dirty="0"/>
              <a:t>RECEIVE_FREQ_2 = 2026-04-04T06:28:42.456Z 2216492774.341</a:t>
            </a:r>
            <a:br>
              <a:rPr lang="en-US" sz="1800" dirty="0"/>
            </a:br>
            <a:r>
              <a:rPr lang="en-US" sz="1800" dirty="0"/>
              <a:t>DATA_STOP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204F0-F6EF-05F4-A815-279B75709792}"/>
              </a:ext>
            </a:extLst>
          </p:cNvPr>
          <p:cNvSpPr/>
          <p:nvPr/>
        </p:nvSpPr>
        <p:spPr>
          <a:xfrm>
            <a:off x="371856" y="1930400"/>
            <a:ext cx="4267877" cy="3847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E9709-EAA9-9D17-3A19-375FD6B94C60}"/>
              </a:ext>
            </a:extLst>
          </p:cNvPr>
          <p:cNvSpPr/>
          <p:nvPr/>
        </p:nvSpPr>
        <p:spPr>
          <a:xfrm>
            <a:off x="4888089" y="1907822"/>
            <a:ext cx="6321778" cy="3847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4166E-BB1A-9D78-2605-1DAD724D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66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BE51-9A00-31B4-D5CF-4653F8BA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4ED7-C268-250E-F0CD-191B016C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DATA QUALITY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DD3E95-9B56-40E6-D8ED-8C129F1AC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83720"/>
              </p:ext>
            </p:extLst>
          </p:nvPr>
        </p:nvGraphicFramePr>
        <p:xfrm>
          <a:off x="666749" y="2093123"/>
          <a:ext cx="10753724" cy="457200"/>
        </p:xfrm>
        <a:graphic>
          <a:graphicData uri="http://schemas.openxmlformats.org/drawingml/2006/table">
            <a:tbl>
              <a:tblPr/>
              <a:tblGrid>
                <a:gridCol w="5376862">
                  <a:extLst>
                    <a:ext uri="{9D8B030D-6E8A-4147-A177-3AD203B41FA5}">
                      <a16:colId xmlns:a16="http://schemas.microsoft.com/office/drawing/2014/main" val="1555580208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21542388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Metric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Rating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5216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A65B7E-BDF2-AF20-4DEE-AB188717D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94931"/>
              </p:ext>
            </p:extLst>
          </p:nvPr>
        </p:nvGraphicFramePr>
        <p:xfrm>
          <a:off x="719138" y="2577156"/>
          <a:ext cx="10753724" cy="457200"/>
        </p:xfrm>
        <a:graphic>
          <a:graphicData uri="http://schemas.openxmlformats.org/drawingml/2006/table">
            <a:tbl>
              <a:tblPr/>
              <a:tblGrid>
                <a:gridCol w="5376862">
                  <a:extLst>
                    <a:ext uri="{9D8B030D-6E8A-4147-A177-3AD203B41FA5}">
                      <a16:colId xmlns:a16="http://schemas.microsoft.com/office/drawing/2014/main" val="3088620051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40666743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Doppler slope accuracy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⭐⭐⭐⭐⭐</a:t>
                      </a:r>
                      <a:r>
                        <a:rPr lang="en-US" sz="1800" dirty="0"/>
                        <a:t> </a:t>
                      </a:r>
                      <a:r>
                        <a:rPr lang="en-US" sz="2400" dirty="0"/>
                        <a:t>(Excellent)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5539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E5AAC4-DBA8-2AE2-F38D-C3B94CFD3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34854"/>
              </p:ext>
            </p:extLst>
          </p:nvPr>
        </p:nvGraphicFramePr>
        <p:xfrm>
          <a:off x="719138" y="3092701"/>
          <a:ext cx="10753724" cy="457200"/>
        </p:xfrm>
        <a:graphic>
          <a:graphicData uri="http://schemas.openxmlformats.org/drawingml/2006/table">
            <a:tbl>
              <a:tblPr/>
              <a:tblGrid>
                <a:gridCol w="5376862">
                  <a:extLst>
                    <a:ext uri="{9D8B030D-6E8A-4147-A177-3AD203B41FA5}">
                      <a16:colId xmlns:a16="http://schemas.microsoft.com/office/drawing/2014/main" val="2125703584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38571867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Noise / stability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⭐⭐⭐⭐☆ (Very good)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3077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622A01-3451-C182-200A-C6D2742F1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63633"/>
              </p:ext>
            </p:extLst>
          </p:nvPr>
        </p:nvGraphicFramePr>
        <p:xfrm>
          <a:off x="719138" y="3608246"/>
          <a:ext cx="10753724" cy="457200"/>
        </p:xfrm>
        <a:graphic>
          <a:graphicData uri="http://schemas.openxmlformats.org/drawingml/2006/table">
            <a:tbl>
              <a:tblPr/>
              <a:tblGrid>
                <a:gridCol w="5376862">
                  <a:extLst>
                    <a:ext uri="{9D8B030D-6E8A-4147-A177-3AD203B41FA5}">
                      <a16:colId xmlns:a16="http://schemas.microsoft.com/office/drawing/2014/main" val="1175465428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195498913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Continuity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⭐⭐⭐⭐☆ (Very good)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0250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6F48C2-FCD2-9958-EDC7-5B9209D3C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70237"/>
              </p:ext>
            </p:extLst>
          </p:nvPr>
        </p:nvGraphicFramePr>
        <p:xfrm>
          <a:off x="719138" y="4123791"/>
          <a:ext cx="10753724" cy="457200"/>
        </p:xfrm>
        <a:graphic>
          <a:graphicData uri="http://schemas.openxmlformats.org/drawingml/2006/table">
            <a:tbl>
              <a:tblPr/>
              <a:tblGrid>
                <a:gridCol w="5376862">
                  <a:extLst>
                    <a:ext uri="{9D8B030D-6E8A-4147-A177-3AD203B41FA5}">
                      <a16:colId xmlns:a16="http://schemas.microsoft.com/office/drawing/2014/main" val="2592067542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231080169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Absolute accuracy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⭐⭐☆☆☆ (Poor)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4853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23C8778-B0F1-A3E1-0086-3BFDD1E2D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39025"/>
              </p:ext>
            </p:extLst>
          </p:nvPr>
        </p:nvGraphicFramePr>
        <p:xfrm>
          <a:off x="719138" y="4639336"/>
          <a:ext cx="10753724" cy="457200"/>
        </p:xfrm>
        <a:graphic>
          <a:graphicData uri="http://schemas.openxmlformats.org/drawingml/2006/table">
            <a:tbl>
              <a:tblPr/>
              <a:tblGrid>
                <a:gridCol w="5376862">
                  <a:extLst>
                    <a:ext uri="{9D8B030D-6E8A-4147-A177-3AD203B41FA5}">
                      <a16:colId xmlns:a16="http://schemas.microsoft.com/office/drawing/2014/main" val="2073055095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225280243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DSN-grade usability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⭐⭐⭐☆☆ (Good)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8382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4C7B2E6-CFF6-AB1F-ED67-F7D79F0174FE}"/>
              </a:ext>
            </a:extLst>
          </p:cNvPr>
          <p:cNvSpPr txBox="1"/>
          <p:nvPr/>
        </p:nvSpPr>
        <p:spPr>
          <a:xfrm>
            <a:off x="2381956" y="5418666"/>
            <a:ext cx="549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800" b="1" dirty="0"/>
              <a:t>This is a first-of-its-kind DSES effort”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EC261E-CDEE-3984-F818-C49235CC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3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1C48-E0E0-F274-8FDF-75481BD7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TECHNICAL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E535-F9CD-7A9B-2508-8F4FA19F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dataset shows:</a:t>
            </a:r>
          </a:p>
          <a:p>
            <a:r>
              <a:rPr lang="en-US" b="1" dirty="0"/>
              <a:t>Our system is dynamically correct but not absolutely referenced continuously</a:t>
            </a:r>
            <a:endParaRPr lang="en-US" dirty="0"/>
          </a:p>
          <a:p>
            <a:r>
              <a:rPr lang="en-US" dirty="0"/>
              <a:t>Meaning:</a:t>
            </a:r>
          </a:p>
          <a:p>
            <a:r>
              <a:rPr lang="en-US" dirty="0"/>
              <a:t>         Physics = correct </a:t>
            </a:r>
          </a:p>
          <a:p>
            <a:r>
              <a:rPr lang="en-US" dirty="0"/>
              <a:t>         Measurement = precise </a:t>
            </a:r>
          </a:p>
          <a:p>
            <a:r>
              <a:rPr lang="en-US" dirty="0"/>
              <a:t>         Reference = discontinuous (that include software and hardware)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21EDD-A884-03E9-3A10-9021861E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5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08E18-59F0-1F3B-9114-D46DF5B3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AF36-6BD3-E907-074B-5844B9FF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BF02-D25E-8322-9962-DBE6EC59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offset issues, this dataset is:</a:t>
            </a:r>
          </a:p>
          <a:p>
            <a:r>
              <a:rPr lang="en-US" b="1" dirty="0"/>
              <a:t>Valid for:</a:t>
            </a:r>
          </a:p>
          <a:p>
            <a:r>
              <a:rPr lang="en-US" dirty="0"/>
              <a:t>             - Doppler slope / velocity estimation </a:t>
            </a:r>
          </a:p>
          <a:p>
            <a:r>
              <a:rPr lang="en-US" dirty="0"/>
              <a:t>             - Trajectory verification </a:t>
            </a:r>
          </a:p>
          <a:p>
            <a:r>
              <a:rPr lang="en-US" dirty="0"/>
              <a:t>             - Educational DSN-style experiments </a:t>
            </a:r>
          </a:p>
          <a:p>
            <a:pPr marL="0" indent="0">
              <a:buNone/>
            </a:pPr>
            <a:r>
              <a:rPr lang="en-US" b="1" dirty="0"/>
              <a:t> Limited for:</a:t>
            </a:r>
          </a:p>
          <a:p>
            <a:r>
              <a:rPr lang="en-US" dirty="0"/>
              <a:t>             - Absolute frequency comparison </a:t>
            </a:r>
          </a:p>
          <a:p>
            <a:r>
              <a:rPr lang="en-US" dirty="0"/>
              <a:t>             - High-precision orbit determination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51D67-99A9-9370-5615-572FABB4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2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D8C5C-F570-C723-BB7F-C496D30F3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A136-1A85-9D1B-9D2F-EA3BBF9B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DSES INVOLVMENT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9965-58A3-6CAD-7F72-007D9CE93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011680"/>
            <a:ext cx="10753725" cy="3766185"/>
          </a:xfrm>
        </p:spPr>
        <p:txBody>
          <a:bodyPr/>
          <a:lstStyle/>
          <a:p>
            <a:r>
              <a:rPr lang="en-US" dirty="0"/>
              <a:t>The DSES station is one of 39 ground stations worldwide selected to track the ARTEMIS-II Orion spacecraft and record Doppler data.</a:t>
            </a:r>
          </a:p>
          <a:p>
            <a:r>
              <a:rPr lang="en-US" dirty="0"/>
              <a:t>The DSES station conducted passive one-way Doppler tracking of the Orion spacecraft carrier signal during multiple tracking windows between:</a:t>
            </a:r>
          </a:p>
          <a:p>
            <a:r>
              <a:rPr lang="en-US" dirty="0"/>
              <a:t>April 4, 2026</a:t>
            </a:r>
            <a:br>
              <a:rPr lang="en-US" dirty="0"/>
            </a:br>
            <a:r>
              <a:rPr lang="en-US" dirty="0"/>
              <a:t>April 8, 2026</a:t>
            </a:r>
            <a:br>
              <a:rPr lang="en-US" dirty="0"/>
            </a:br>
            <a:r>
              <a:rPr lang="en-US" dirty="0"/>
              <a:t>April 9,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B0938-4580-2E4F-4713-64FDC661FC57}"/>
              </a:ext>
            </a:extLst>
          </p:cNvPr>
          <p:cNvSpPr txBox="1"/>
          <p:nvPr/>
        </p:nvSpPr>
        <p:spPr>
          <a:xfrm>
            <a:off x="6711244" y="3669878"/>
            <a:ext cx="4718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Tracking was performed using:</a:t>
            </a:r>
          </a:p>
          <a:p>
            <a:r>
              <a:rPr lang="en-US" b="1" dirty="0"/>
              <a:t>18.2 m parabolic dish (f/D = 0.42)</a:t>
            </a:r>
            <a:r>
              <a:rPr lang="en-US" dirty="0"/>
              <a:t> </a:t>
            </a:r>
          </a:p>
          <a:p>
            <a:r>
              <a:rPr lang="en-US" b="1" dirty="0"/>
              <a:t>Low-noise S-band front-end (~0.5 dB NF)</a:t>
            </a:r>
            <a:r>
              <a:rPr lang="en-US" dirty="0"/>
              <a:t> </a:t>
            </a:r>
          </a:p>
          <a:p>
            <a:r>
              <a:rPr lang="en-US" b="1" dirty="0"/>
              <a:t>SDR platform (USRP / B200/B210)</a:t>
            </a:r>
            <a:r>
              <a:rPr lang="en-US" dirty="0"/>
              <a:t> </a:t>
            </a:r>
          </a:p>
          <a:p>
            <a:r>
              <a:rPr lang="en-US" b="1" dirty="0"/>
              <a:t>Rubidium 10 MHz reference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F580B-0B3A-4593-F487-FC7DDD9053D0}"/>
              </a:ext>
            </a:extLst>
          </p:cNvPr>
          <p:cNvSpPr/>
          <p:nvPr/>
        </p:nvSpPr>
        <p:spPr>
          <a:xfrm>
            <a:off x="6711244" y="3669878"/>
            <a:ext cx="3877734" cy="1658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01D46-E491-31AE-878E-CE665863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3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886D-37A8-7923-1F43-E5FF71DF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3D53-AC24-11C8-950E-106C2867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ARTEMIS-II Doppler tracking campaign demonstrates:</a:t>
            </a:r>
          </a:p>
          <a:p>
            <a:r>
              <a:rPr lang="en-US" b="1" dirty="0">
                <a:solidFill>
                  <a:srgbClr val="FF0000"/>
                </a:solidFill>
              </a:rPr>
              <a:t>High-quality Doppler tracking capability with excellent dynamic fidelity, limited primarily by reference discontinuities rather than signal or processing limitations.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With minor improvements, our system can reach:</a:t>
            </a:r>
          </a:p>
          <a:p>
            <a:r>
              <a:rPr lang="en-US" b="1" dirty="0"/>
              <a:t>Near-DSN-quality Doppler performance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750F0-53E7-F383-C287-E88ABC35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6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0762-BA71-CC75-977A-232A9336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9" y="2599901"/>
            <a:ext cx="4611510" cy="1658198"/>
          </a:xfrm>
        </p:spPr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8507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B1C6-EB02-F993-A1C9-D2381C7A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E744-3276-DFD4-1EE1-95EBCD3D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846320"/>
          </a:xfrm>
        </p:spPr>
        <p:txBody>
          <a:bodyPr>
            <a:normAutofit/>
          </a:bodyPr>
          <a:lstStyle/>
          <a:p>
            <a:r>
              <a:rPr lang="en-US" b="1" dirty="0"/>
              <a:t>Signal Processing Chain</a:t>
            </a:r>
          </a:p>
          <a:p>
            <a:r>
              <a:rPr lang="en-US" dirty="0"/>
              <a:t>Center frequency near: 2216.5 MHz</a:t>
            </a:r>
          </a:p>
          <a:p>
            <a:r>
              <a:rPr lang="en-US" dirty="0"/>
              <a:t>FFT-based spectral processing</a:t>
            </a:r>
          </a:p>
          <a:p>
            <a:r>
              <a:rPr lang="en-US" dirty="0"/>
              <a:t>Doppler extraction via:</a:t>
            </a:r>
            <a:br>
              <a:rPr lang="en-US" dirty="0"/>
            </a:br>
            <a:r>
              <a:rPr lang="en-US" dirty="0"/>
              <a:t>       - Peak detection</a:t>
            </a:r>
            <a:br>
              <a:rPr lang="en-US" dirty="0"/>
            </a:br>
            <a:r>
              <a:rPr lang="en-US" dirty="0"/>
              <a:t>       - Quadratic interpolation</a:t>
            </a:r>
            <a:br>
              <a:rPr lang="en-US" dirty="0"/>
            </a:br>
            <a:r>
              <a:rPr lang="en-US" dirty="0"/>
              <a:t>       - Optional centroid/phase methods</a:t>
            </a:r>
          </a:p>
          <a:p>
            <a:r>
              <a:rPr lang="en-US" dirty="0"/>
              <a:t>Output Format</a:t>
            </a:r>
            <a:br>
              <a:rPr lang="en-US" dirty="0"/>
            </a:br>
            <a:r>
              <a:rPr lang="en-US" dirty="0"/>
              <a:t>       - CCSDS TDM v2.0</a:t>
            </a:r>
            <a:br>
              <a:rPr lang="en-US" dirty="0"/>
            </a:br>
            <a:r>
              <a:rPr lang="en-US" dirty="0"/>
              <a:t>       - Observable: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98649-0DB0-ED1A-8C14-6489804D2582}"/>
              </a:ext>
            </a:extLst>
          </p:cNvPr>
          <p:cNvSpPr txBox="1"/>
          <p:nvPr/>
        </p:nvSpPr>
        <p:spPr>
          <a:xfrm>
            <a:off x="1535289" y="5832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RECEIVE_FREQ_2 = Doppler offset (Hz)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4D5AA-B6F3-68CF-7868-B0F694AFABA6}"/>
              </a:ext>
            </a:extLst>
          </p:cNvPr>
          <p:cNvSpPr/>
          <p:nvPr/>
        </p:nvSpPr>
        <p:spPr>
          <a:xfrm>
            <a:off x="1456267" y="5832312"/>
            <a:ext cx="39285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FD295-FA0D-CC6D-EC9D-AADEF8956C8D}"/>
              </a:ext>
            </a:extLst>
          </p:cNvPr>
          <p:cNvSpPr txBox="1"/>
          <p:nvPr/>
        </p:nvSpPr>
        <p:spPr>
          <a:xfrm>
            <a:off x="6502401" y="1876213"/>
            <a:ext cx="474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Reference Data</a:t>
            </a:r>
          </a:p>
          <a:p>
            <a:r>
              <a:rPr lang="en-US" sz="2000" dirty="0"/>
              <a:t>JPL Horizons ephemeris (range &amp; range-rate) used as truth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C3CA4-1E37-3D51-2FB1-E42147BC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71" y="3180828"/>
            <a:ext cx="5694185" cy="1254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1AD8A-DD33-CF33-56E0-A02797E35D7A}"/>
              </a:ext>
            </a:extLst>
          </p:cNvPr>
          <p:cNvSpPr txBox="1"/>
          <p:nvPr/>
        </p:nvSpPr>
        <p:spPr>
          <a:xfrm>
            <a:off x="6402281" y="4706907"/>
            <a:ext cx="484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LINK: https://ssd.jpl.nasa.gov/horizons/app.html#/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FAF1B-707E-A836-D790-C222B5A4F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4391DA-EDE9-88F4-F0EF-7A79444543E5}"/>
              </a:ext>
            </a:extLst>
          </p:cNvPr>
          <p:cNvSpPr txBox="1"/>
          <p:nvPr/>
        </p:nvSpPr>
        <p:spPr>
          <a:xfrm>
            <a:off x="3503121" y="6289045"/>
            <a:ext cx="579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scripts were written in python and available for everyone.</a:t>
            </a:r>
          </a:p>
        </p:txBody>
      </p:sp>
    </p:spTree>
    <p:extLst>
      <p:ext uri="{BB962C8B-B14F-4D97-AF65-F5344CB8AC3E}">
        <p14:creationId xmlns:p14="http://schemas.microsoft.com/office/powerpoint/2010/main" val="309791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1216-D1FD-53BB-7954-3F90EB50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DISH FEED ANTENNA &amp; LNA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F48A4-58DF-2211-B366-8969A452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68" y="1669390"/>
            <a:ext cx="8328732" cy="4689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41EF7-FAF0-ABDC-70B8-CCE2DD54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4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F1EC-086B-8A0C-D716-64D1EBD8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OPERATING CONSOLE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0EB90-3D9E-0F24-0A13-ABA72AFC3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60" y="1731839"/>
            <a:ext cx="8809495" cy="4959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38EE0-60BA-0905-C5A4-0878B0B2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8ABD-9DD3-06BC-3F62-CA2CFFCF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184E-1C69-44B0-F4D3-62A85C32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TRACKING CONSOLE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A96CC-8CBC-1E39-A47D-E10B2E55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" y="1694884"/>
            <a:ext cx="8766052" cy="4935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8FC8F-A219-22D4-5663-F562E782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1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35A2-77FD-E0DE-DF05-7841C5B1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USED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97E048-856C-AE25-DB2B-F0D6C8B89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79" y="1717851"/>
            <a:ext cx="8694232" cy="4894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C8374-C6D6-D99E-9107-01E100F05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0BF4-8ED3-F769-8A8D-15CD05D8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RECORDED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4EA2-17C0-5AF8-5CD1-55300CA1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Total of </a:t>
            </a:r>
            <a:r>
              <a:rPr lang="en-US" b="1" dirty="0"/>
              <a:t>14.04 hours of data </a:t>
            </a:r>
            <a:r>
              <a:rPr lang="en-US" dirty="0"/>
              <a:t>was recorded throughout all nights.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2026-04-04 (the longest session) →</a:t>
            </a:r>
            <a:r>
              <a:rPr lang="en-US" b="1" dirty="0"/>
              <a:t> 8.04 hours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2026-04-04 (second session) → </a:t>
            </a:r>
            <a:r>
              <a:rPr lang="en-US" b="1" dirty="0"/>
              <a:t>0.45 hours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2026-04-08 → </a:t>
            </a:r>
            <a:r>
              <a:rPr lang="en-US" b="1" dirty="0"/>
              <a:t>2.31 hours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2026-04-09 (early session) → </a:t>
            </a:r>
            <a:r>
              <a:rPr lang="en-US" b="1" dirty="0"/>
              <a:t>2.16 hours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2026-04-09 (later session) → </a:t>
            </a:r>
            <a:r>
              <a:rPr lang="en-US" b="1" dirty="0"/>
              <a:t>1.08 hours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D20A4-2CF8-ACF6-E146-0FCCFB8DB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782" y="172793"/>
            <a:ext cx="1353662" cy="1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860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189</TotalTime>
  <Words>1162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 Light</vt:lpstr>
      <vt:lpstr>Metropolitan</vt:lpstr>
      <vt:lpstr>Overview Of  ORION (ARTEMIS-II) S-band Doppler Tracking</vt:lpstr>
      <vt:lpstr>MISSION OVERVIEW</vt:lpstr>
      <vt:lpstr>DSES INVOLVMENT</vt:lpstr>
      <vt:lpstr>MEASUREMENT METHODS</vt:lpstr>
      <vt:lpstr>DISH FEED ANTENNA &amp; LNA</vt:lpstr>
      <vt:lpstr>MAIN OPERATING CONSOLE</vt:lpstr>
      <vt:lpstr>ANTENNA TRACKING CONSOLE</vt:lpstr>
      <vt:lpstr>EQUIPMENT USED </vt:lpstr>
      <vt:lpstr>SUMMARY OF RECORDED DATA</vt:lpstr>
      <vt:lpstr>FIRST DETECTION</vt:lpstr>
      <vt:lpstr>OBSERVATION RESULTS</vt:lpstr>
      <vt:lpstr>SUMMARY OF RECORDED DATA</vt:lpstr>
      <vt:lpstr>DATA QUALITY ASSESMENT </vt:lpstr>
      <vt:lpstr>ISSUES IDENTIFIED</vt:lpstr>
      <vt:lpstr>ERROR VISUALIZATION USING GQRX</vt:lpstr>
      <vt:lpstr>EXAMPLE OF DOPPLER EXTRACTION</vt:lpstr>
      <vt:lpstr>ANOTHER EXAMPLE</vt:lpstr>
      <vt:lpstr>EXAMPLE OF GOOD DATA</vt:lpstr>
      <vt:lpstr>COMPARISON WITH JPL PREDICTION</vt:lpstr>
      <vt:lpstr>APRIL 4th DOPPLER DATA </vt:lpstr>
      <vt:lpstr>APRIL 4th DOPPLER DATA </vt:lpstr>
      <vt:lpstr>APRIL 4th DOPPLER DATA </vt:lpstr>
      <vt:lpstr>APRIL 4th DOPPLER DATA </vt:lpstr>
      <vt:lpstr>APRIL 4th DOPPLER DATA </vt:lpstr>
      <vt:lpstr>ARTEMIS-II DOPPLER LOGGER</vt:lpstr>
      <vt:lpstr>OUTPUT FORMAT CCSDS TDM v2.0</vt:lpstr>
      <vt:lpstr>OVERALL DATA QUALITY </vt:lpstr>
      <vt:lpstr>KEY TECHNICAL INSIGHT</vt:lpstr>
      <vt:lpstr>SCIENTIFIC VALUE</vt:lpstr>
      <vt:lpstr>FINAL CONCLUSION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(ARTEMIS-II) S-band Doppler Tracking Campaign</dc:title>
  <dc:creator>Alex Nersesian</dc:creator>
  <cp:lastModifiedBy>Humphrey Hewlett</cp:lastModifiedBy>
  <cp:revision>3</cp:revision>
  <dcterms:created xsi:type="dcterms:W3CDTF">2026-04-12T00:54:08Z</dcterms:created>
  <dcterms:modified xsi:type="dcterms:W3CDTF">2026-04-14T01:38:52Z</dcterms:modified>
</cp:coreProperties>
</file>